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305" r:id="rId3"/>
    <p:sldId id="262" r:id="rId4"/>
    <p:sldId id="306" r:id="rId5"/>
    <p:sldId id="307" r:id="rId6"/>
    <p:sldId id="308" r:id="rId7"/>
    <p:sldId id="309" r:id="rId8"/>
    <p:sldId id="310" r:id="rId9"/>
    <p:sldId id="318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692"/>
    <a:srgbClr val="3D6789"/>
    <a:srgbClr val="53B297"/>
    <a:srgbClr val="478990"/>
    <a:srgbClr val="0C5792"/>
    <a:srgbClr val="2C7D88"/>
    <a:srgbClr val="3A7BCE"/>
    <a:srgbClr val="08A2CE"/>
    <a:srgbClr val="E6E6E6"/>
    <a:srgbClr val="02C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6650" autoAdjust="0"/>
  </p:normalViewPr>
  <p:slideViewPr>
    <p:cSldViewPr snapToGrid="0">
      <p:cViewPr varScale="1">
        <p:scale>
          <a:sx n="74" d="100"/>
          <a:sy n="74" d="100"/>
        </p:scale>
        <p:origin x="102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0EF32-A8FB-4EDF-86B3-F277A64DDEA5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AFDAA-8198-4301-BF79-48B9BBA85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2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안녕하십니까</a:t>
            </a:r>
            <a:r>
              <a:rPr lang="en-US" altLang="ko-KR" dirty="0"/>
              <a:t>. 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마지막은 식품 뿐만 아니라 약품도 넣는 생각입니다</a:t>
            </a:r>
            <a:r>
              <a:rPr lang="en-US" altLang="ko-KR" dirty="0"/>
              <a:t>. </a:t>
            </a:r>
            <a:r>
              <a:rPr lang="ko-KR" altLang="en-US" dirty="0"/>
              <a:t>사용기한이 지나서 부패 및 변질이 된 약품을 패의약품이라고 부르는데</a:t>
            </a:r>
            <a:r>
              <a:rPr lang="en-US" altLang="ko-KR" dirty="0"/>
              <a:t>, </a:t>
            </a:r>
            <a:r>
              <a:rPr lang="ko-KR" altLang="en-US" dirty="0"/>
              <a:t>이것들을 제대로 처리 하지 않게 되면</a:t>
            </a:r>
            <a:r>
              <a:rPr lang="en-US" altLang="ko-KR" dirty="0"/>
              <a:t>, </a:t>
            </a:r>
            <a:r>
              <a:rPr lang="ko-KR" altLang="en-US" dirty="0"/>
              <a:t>심각한 환경오염을 일으키게 됩니다</a:t>
            </a:r>
            <a:r>
              <a:rPr lang="en-US" altLang="ko-KR" dirty="0"/>
              <a:t>. </a:t>
            </a:r>
            <a:r>
              <a:rPr lang="ko-KR" altLang="en-US" dirty="0"/>
              <a:t>이를 예방하기 위해서 음식 뿐만 아니라 약품에 있는 기본 유통기한을 기준으로 알림을 설정 할 수 있는 기능을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35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핵심 기능과 부가 기능입니다</a:t>
            </a:r>
            <a:r>
              <a:rPr lang="en-US" altLang="ko-KR" dirty="0"/>
              <a:t>. </a:t>
            </a:r>
            <a:r>
              <a:rPr lang="ko-KR" altLang="en-US" dirty="0"/>
              <a:t>우선 핵심 기능들은 앞서 소개했듯이 바코드 인식을 통해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영양정보를 획득하는 기능과 유통기한 입력을 통한 알림 설정</a:t>
            </a:r>
            <a:r>
              <a:rPr lang="en-US" altLang="ko-KR" dirty="0"/>
              <a:t>, </a:t>
            </a:r>
            <a:r>
              <a:rPr lang="ko-KR" altLang="en-US" dirty="0"/>
              <a:t>마지막으로 바코드가 없는 경우</a:t>
            </a:r>
            <a:r>
              <a:rPr lang="en-US" altLang="ko-KR" dirty="0"/>
              <a:t>, </a:t>
            </a:r>
            <a:r>
              <a:rPr lang="ko-KR" altLang="en-US" dirty="0"/>
              <a:t>세부 사항</a:t>
            </a:r>
            <a:r>
              <a:rPr lang="en-US" altLang="ko-KR" dirty="0"/>
              <a:t>. </a:t>
            </a:r>
            <a:r>
              <a:rPr lang="ko-KR" altLang="en-US" dirty="0"/>
              <a:t>예를 들어 제품명과 사진 영양정보를 입력할 수 있는 기능과 후에 나올 코리아넷과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찾을 수 있지만 바코드 인식만 못한 경우가 있을 수 있으며</a:t>
            </a:r>
            <a:r>
              <a:rPr lang="en-US" altLang="ko-KR" dirty="0"/>
              <a:t>, </a:t>
            </a:r>
            <a:r>
              <a:rPr lang="ko-KR" altLang="en-US" dirty="0"/>
              <a:t>이럴 경우 제품명을 통해 검색하는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34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부가 기능으로는 유통기한을 사진으로 찍으면 글자를 인식해서 자동으로 유통기한이 입력되는 기능과 약품의 유통기한을 알려주는 기능</a:t>
            </a:r>
            <a:r>
              <a:rPr lang="en-US" altLang="ko-KR" dirty="0"/>
              <a:t>. </a:t>
            </a:r>
            <a:r>
              <a:rPr lang="ko-KR" altLang="en-US" dirty="0"/>
              <a:t>그리고 보관 장소에 따른 유통기한 추천 기능과 냉장고에 있는 식재료를 활용한 요리 레시피 추천 기능이 있고</a:t>
            </a:r>
            <a:r>
              <a:rPr lang="en-US" altLang="ko-KR" dirty="0"/>
              <a:t>, </a:t>
            </a:r>
            <a:r>
              <a:rPr lang="ko-KR" altLang="en-US" dirty="0"/>
              <a:t>마지막으로 나이와 성별을 입력하면 권장 영양소 섭취량이 나오고</a:t>
            </a:r>
            <a:r>
              <a:rPr lang="en-US" altLang="ko-KR" dirty="0"/>
              <a:t>, </a:t>
            </a:r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사라지거나 바뀐</a:t>
            </a:r>
            <a:r>
              <a:rPr lang="en-US" altLang="ko-KR" dirty="0"/>
              <a:t>)</a:t>
            </a:r>
            <a:r>
              <a:rPr lang="ko-KR" altLang="en-US" dirty="0"/>
              <a:t>음식들의 영양성분을 더하여 권장 영양소 섭취량과 비교하는 기능들이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475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프로젝트에 사용된 언어와 프레임워크 입니다</a:t>
            </a:r>
            <a:r>
              <a:rPr lang="en-US" altLang="ko-KR" dirty="0"/>
              <a:t>. </a:t>
            </a:r>
            <a:r>
              <a:rPr lang="ko-KR" altLang="en-US" dirty="0"/>
              <a:t>우선 안드로이드 기반 어플을 생각하고 있으며</a:t>
            </a:r>
            <a:r>
              <a:rPr lang="en-US" altLang="ko-KR" dirty="0"/>
              <a:t>, </a:t>
            </a:r>
            <a:r>
              <a:rPr lang="ko-KR" altLang="en-US" dirty="0"/>
              <a:t>개발 환경은 안드로이드 스튜디오로 자바 언어를 사용하고</a:t>
            </a:r>
            <a:r>
              <a:rPr lang="en-US" altLang="ko-KR" dirty="0"/>
              <a:t>, </a:t>
            </a:r>
            <a:r>
              <a:rPr lang="ko-KR" altLang="en-US" dirty="0"/>
              <a:t>바코드 인식 기술은 </a:t>
            </a:r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구현할 예정입니다</a:t>
            </a:r>
            <a:r>
              <a:rPr lang="en-US" altLang="ko-KR" dirty="0"/>
              <a:t>. </a:t>
            </a:r>
            <a:r>
              <a:rPr lang="ko-KR" altLang="en-US" dirty="0"/>
              <a:t>서버의 경우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사용하는 </a:t>
            </a:r>
            <a:r>
              <a:rPr lang="en-US" altLang="ko-KR" dirty="0"/>
              <a:t>flask </a:t>
            </a:r>
            <a:r>
              <a:rPr lang="ko-KR" altLang="en-US" dirty="0"/>
              <a:t>웹 프레임워크로 구현하고</a:t>
            </a:r>
            <a:r>
              <a:rPr lang="en-US" altLang="ko-KR" dirty="0"/>
              <a:t>, REST </a:t>
            </a:r>
            <a:r>
              <a:rPr lang="en-US" altLang="ko-KR" dirty="0" err="1"/>
              <a:t>api</a:t>
            </a:r>
            <a:r>
              <a:rPr lang="ko-KR" altLang="en-US" dirty="0"/>
              <a:t>를 사용하여 바코드 숫자를 서버로 이동합니다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426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서버에서는 웹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크롤링을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통해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코리안넷과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fatsecret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에서 각각 제품명 사진과 영양정보를 가져와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JSON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파일로 가공하고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다시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REST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api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통해 안드로이드 어플로 이동시켜 출력하는 것이 대략적인 순서입니다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1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</a:t>
            </a:r>
            <a:r>
              <a:rPr lang="ko-KR" altLang="en-US" dirty="0" err="1"/>
              <a:t>주차별</a:t>
            </a:r>
            <a:r>
              <a:rPr lang="ko-KR" altLang="en-US" dirty="0"/>
              <a:t> 계획입니다</a:t>
            </a:r>
            <a:r>
              <a:rPr lang="en-US" altLang="ko-KR" dirty="0"/>
              <a:t>. </a:t>
            </a:r>
            <a:r>
              <a:rPr lang="ko-KR" altLang="en-US" dirty="0"/>
              <a:t>우선 저희들이 안드로이드 앱 개발이 처음이다 보니 안드로이드 어플 개발 책을 공부하는 기간을 대략 </a:t>
            </a:r>
            <a:r>
              <a:rPr lang="en-US" altLang="ko-KR" dirty="0"/>
              <a:t>3</a:t>
            </a:r>
            <a:r>
              <a:rPr lang="ko-KR" altLang="en-US" dirty="0"/>
              <a:t>월부터 </a:t>
            </a:r>
            <a:r>
              <a:rPr lang="en-US" altLang="ko-KR" dirty="0"/>
              <a:t>5</a:t>
            </a:r>
            <a:r>
              <a:rPr lang="ko-KR" altLang="en-US" dirty="0" err="1"/>
              <a:t>월까지로</a:t>
            </a:r>
            <a:r>
              <a:rPr lang="ko-KR" altLang="en-US" dirty="0"/>
              <a:t> 생각을 했으며</a:t>
            </a:r>
            <a:r>
              <a:rPr lang="en-US" altLang="ko-KR" dirty="0"/>
              <a:t>, 3</a:t>
            </a:r>
            <a:r>
              <a:rPr lang="ko-KR" altLang="en-US" dirty="0"/>
              <a:t>월에는 주제 결정 및 분석을 하고</a:t>
            </a:r>
            <a:r>
              <a:rPr lang="en-US" altLang="ko-KR" dirty="0"/>
              <a:t>, 4</a:t>
            </a:r>
            <a:r>
              <a:rPr lang="ko-KR" altLang="en-US" dirty="0"/>
              <a:t>월에는 어플 </a:t>
            </a:r>
            <a:r>
              <a:rPr lang="en-US" altLang="ko-KR" dirty="0"/>
              <a:t>UI </a:t>
            </a:r>
            <a:r>
              <a:rPr lang="ko-KR" altLang="en-US" dirty="0"/>
              <a:t>디자인</a:t>
            </a:r>
            <a:r>
              <a:rPr lang="en-US" altLang="ko-KR" dirty="0"/>
              <a:t>, 5</a:t>
            </a:r>
            <a:r>
              <a:rPr lang="ko-KR" altLang="en-US" dirty="0"/>
              <a:t>월에는 바코드 스캔 기능 구현</a:t>
            </a:r>
            <a:r>
              <a:rPr lang="en-US" altLang="ko-KR" dirty="0"/>
              <a:t>, 6</a:t>
            </a:r>
            <a:r>
              <a:rPr lang="ko-KR" altLang="en-US" dirty="0"/>
              <a:t>월에는 서버 구현</a:t>
            </a:r>
            <a:r>
              <a:rPr lang="en-US" altLang="ko-KR" dirty="0"/>
              <a:t>, 7</a:t>
            </a:r>
            <a:r>
              <a:rPr lang="ko-KR" altLang="en-US" dirty="0"/>
              <a:t>월에는 코리아넷 홈페이지에서 제품명과 사진 데이터 가져오는 기능 구현</a:t>
            </a:r>
            <a:r>
              <a:rPr lang="en-US" altLang="ko-KR" dirty="0"/>
              <a:t>, 8</a:t>
            </a:r>
            <a:r>
              <a:rPr lang="ko-KR" altLang="en-US" dirty="0"/>
              <a:t>월에는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제품명 검색 기능 및 크롤링하여 제품의 영양정보 가져오는 기능 구현</a:t>
            </a:r>
            <a:r>
              <a:rPr lang="en-US" altLang="ko-KR" dirty="0"/>
              <a:t>, 9</a:t>
            </a:r>
            <a:r>
              <a:rPr lang="ko-KR" altLang="en-US" dirty="0"/>
              <a:t>월에는 위 데이터를 가공하여 다시 안드로이드 어플로 가져오는 기능 구현으로 </a:t>
            </a:r>
            <a:r>
              <a:rPr lang="en-US" altLang="ko-KR" dirty="0"/>
              <a:t>9</a:t>
            </a:r>
            <a:r>
              <a:rPr lang="ko-KR" altLang="en-US" dirty="0"/>
              <a:t>월 달 내로 핵심 기능 구현을 하고</a:t>
            </a:r>
            <a:r>
              <a:rPr lang="en-US" altLang="ko-KR" dirty="0"/>
              <a:t>, 10</a:t>
            </a:r>
            <a:r>
              <a:rPr lang="ko-KR" altLang="en-US" dirty="0"/>
              <a:t>월 </a:t>
            </a:r>
            <a:r>
              <a:rPr lang="ko-KR" altLang="en-US"/>
              <a:t>달에는 </a:t>
            </a:r>
            <a:r>
              <a:rPr lang="ko-KR" altLang="en-US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섭취한 식품들의 영양정보와 권장 영양소 비교 기능 등의 부가 기능 구현을 </a:t>
            </a:r>
            <a:r>
              <a:rPr lang="ko-KR" altLang="en-US"/>
              <a:t>목표로 </a:t>
            </a:r>
            <a:r>
              <a:rPr lang="ko-KR" altLang="en-US" dirty="0"/>
              <a:t>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마지막으로 </a:t>
            </a:r>
            <a:r>
              <a:rPr lang="en-US" altLang="ko-KR" dirty="0"/>
              <a:t>PPT </a:t>
            </a:r>
            <a:r>
              <a:rPr lang="ko-KR" altLang="en-US" dirty="0"/>
              <a:t>작성 시 사용한 자료 출처들입니다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60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저희 발표 순서는 기획 배경 </a:t>
            </a:r>
            <a:r>
              <a:rPr lang="en-US" altLang="ko-KR" dirty="0"/>
              <a:t>-&gt; </a:t>
            </a:r>
            <a:r>
              <a:rPr lang="ko-KR" altLang="en-US" dirty="0"/>
              <a:t>기존 유사 프로젝트 </a:t>
            </a:r>
            <a:r>
              <a:rPr lang="en-US" altLang="ko-KR" dirty="0"/>
              <a:t>-&gt;</a:t>
            </a:r>
            <a:r>
              <a:rPr lang="ko-KR" altLang="en-US" dirty="0"/>
              <a:t>본 프로젝트 소개 및 차별성 </a:t>
            </a:r>
            <a:r>
              <a:rPr lang="en-US" altLang="ko-KR" dirty="0"/>
              <a:t>-&gt; </a:t>
            </a:r>
            <a:r>
              <a:rPr lang="ko-KR" altLang="en-US" dirty="0"/>
              <a:t>핵심기능 및 부가기능 </a:t>
            </a:r>
            <a:r>
              <a:rPr lang="en-US" altLang="ko-KR" dirty="0"/>
              <a:t>-&gt; </a:t>
            </a:r>
            <a:r>
              <a:rPr lang="ko-KR" altLang="en-US" dirty="0"/>
              <a:t>프로젝트에 사용된 언어와 프레임워크 </a:t>
            </a:r>
            <a:r>
              <a:rPr lang="en-US" altLang="ko-KR" dirty="0"/>
              <a:t>-&gt;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-&gt; </a:t>
            </a:r>
            <a:r>
              <a:rPr lang="ko-KR" altLang="en-US" dirty="0"/>
              <a:t>자료 출처 순으로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처음으로 기획 배경입니다</a:t>
            </a:r>
            <a:r>
              <a:rPr lang="en-US" altLang="ko-KR" dirty="0"/>
              <a:t>. </a:t>
            </a:r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모르실 것 같은데요</a:t>
            </a:r>
            <a:r>
              <a:rPr lang="en-US" altLang="ko-KR" dirty="0"/>
              <a:t>. 2013</a:t>
            </a:r>
            <a:r>
              <a:rPr lang="ko-KR" altLang="en-US" dirty="0"/>
              <a:t>년부터 </a:t>
            </a:r>
            <a:r>
              <a:rPr lang="en-US" altLang="ko-KR" dirty="0"/>
              <a:t>2017</a:t>
            </a:r>
            <a:r>
              <a:rPr lang="ko-KR" altLang="en-US" dirty="0"/>
              <a:t>년까지 음식물 쓰레기 관리 시스템에서 조사한 결과 </a:t>
            </a:r>
            <a:r>
              <a:rPr lang="en-US" altLang="ko-KR" dirty="0"/>
              <a:t>2017</a:t>
            </a:r>
            <a:r>
              <a:rPr lang="ko-KR" altLang="en-US" dirty="0"/>
              <a:t>년 기준 대략 </a:t>
            </a:r>
            <a:r>
              <a:rPr lang="en-US" altLang="ko-KR" dirty="0"/>
              <a:t>15,903</a:t>
            </a:r>
            <a:r>
              <a:rPr lang="ko-KR" altLang="en-US" dirty="0"/>
              <a:t>톤이 매일마다 발생한다고 합니다</a:t>
            </a:r>
            <a:r>
              <a:rPr lang="en-US" altLang="ko-KR" dirty="0"/>
              <a:t>. </a:t>
            </a:r>
            <a:r>
              <a:rPr lang="ko-KR" altLang="en-US" dirty="0"/>
              <a:t>이 중 대략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또한 환경부에서는 전체의 </a:t>
            </a:r>
            <a:r>
              <a:rPr lang="en-US" altLang="ko-KR" dirty="0"/>
              <a:t>43%</a:t>
            </a:r>
            <a:r>
              <a:rPr lang="ko-KR" altLang="en-US" dirty="0"/>
              <a:t>의 식품 및 식재료가 보관하다 버리거나</a:t>
            </a:r>
            <a:r>
              <a:rPr lang="en-US" altLang="ko-KR" dirty="0"/>
              <a:t> </a:t>
            </a:r>
            <a:r>
              <a:rPr lang="ko-KR" altLang="en-US" dirty="0"/>
              <a:t>먹다가 버리거나 심지어 먹지도 않고 버리는 경우라고 합니다</a:t>
            </a:r>
            <a:r>
              <a:rPr lang="en-US" altLang="ko-KR" dirty="0"/>
              <a:t>. </a:t>
            </a:r>
            <a:r>
              <a:rPr lang="ko-KR" altLang="en-US" dirty="0"/>
              <a:t>또한 가정에서의 음식물쓰레기의 </a:t>
            </a:r>
            <a:r>
              <a:rPr lang="en-US" altLang="ko-KR" dirty="0"/>
              <a:t>10%</a:t>
            </a:r>
            <a:r>
              <a:rPr lang="ko-KR" altLang="en-US" dirty="0"/>
              <a:t>는 보관하다가 먹지 못하게 되어 버리는 식재료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유통기한이 지나 버려지는 식품이 가정에서만 </a:t>
            </a:r>
            <a:r>
              <a:rPr lang="en-US" altLang="ko-KR" dirty="0"/>
              <a:t>10%</a:t>
            </a:r>
            <a:r>
              <a:rPr lang="ko-KR" altLang="en-US" dirty="0"/>
              <a:t>가 된다는 이야기입니다</a:t>
            </a:r>
            <a:r>
              <a:rPr lang="en-US" altLang="ko-KR" dirty="0"/>
              <a:t>. </a:t>
            </a:r>
            <a:r>
              <a:rPr lang="ko-KR" altLang="en-US" dirty="0"/>
              <a:t>저희는 이러한 문제점을 보고 이를 해결할 방법을 찾던 중 유통기한이 지나기 전에 알려주는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대해 생각을 가지게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기존 유사 프로젝트입니다</a:t>
            </a:r>
            <a:r>
              <a:rPr lang="en-US" altLang="ko-KR" dirty="0"/>
              <a:t>. </a:t>
            </a:r>
            <a:r>
              <a:rPr lang="ko-KR" altLang="en-US" dirty="0"/>
              <a:t>제가 찾은 거는 대략 </a:t>
            </a:r>
            <a:r>
              <a:rPr lang="en-US" altLang="ko-KR" dirty="0"/>
              <a:t>6</a:t>
            </a:r>
            <a:r>
              <a:rPr lang="ko-KR" altLang="en-US" dirty="0"/>
              <a:t>가지가 있었는데 그 중 가장 잘 만들어진 </a:t>
            </a:r>
            <a:r>
              <a:rPr lang="en-US" altLang="ko-KR" dirty="0"/>
              <a:t>2</a:t>
            </a:r>
            <a:r>
              <a:rPr lang="ko-KR" altLang="en-US" dirty="0"/>
              <a:t>개를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“</a:t>
            </a:r>
            <a:r>
              <a:rPr lang="ko-KR" altLang="en-US" dirty="0"/>
              <a:t>유통기한 관리</a:t>
            </a:r>
            <a:r>
              <a:rPr lang="en-US" altLang="ko-KR" dirty="0"/>
              <a:t>＂</a:t>
            </a:r>
            <a:r>
              <a:rPr lang="ko-KR" altLang="en-US" dirty="0"/>
              <a:t>라는 어플입니다</a:t>
            </a:r>
            <a:r>
              <a:rPr lang="en-US" altLang="ko-KR" dirty="0"/>
              <a:t>. </a:t>
            </a:r>
            <a:r>
              <a:rPr lang="ko-KR" altLang="en-US" dirty="0"/>
              <a:t>이 어플의 경우 유통기한이 다가옴에 따라 알림이 오게 할 수는 있지만 바코드 스캔을 통해 제품이름 및 사진을 가져오는 기능이 없으며</a:t>
            </a:r>
            <a:r>
              <a:rPr lang="en-US" altLang="ko-KR" dirty="0"/>
              <a:t>, </a:t>
            </a:r>
            <a:r>
              <a:rPr lang="ko-KR" altLang="en-US" dirty="0"/>
              <a:t>특이한 점으로 음식물의 보관 장소에 따른 카테고리가 나뉘어져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8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두 번째는 </a:t>
            </a:r>
            <a:r>
              <a:rPr lang="en-US" altLang="ko-KR" dirty="0"/>
              <a:t>BEEP</a:t>
            </a:r>
            <a:r>
              <a:rPr lang="ko-KR" altLang="en-US" dirty="0"/>
              <a:t>라는 어플입니다</a:t>
            </a:r>
            <a:r>
              <a:rPr lang="en-US" altLang="ko-KR" dirty="0"/>
              <a:t>. </a:t>
            </a:r>
            <a:r>
              <a:rPr lang="ko-KR" altLang="en-US" dirty="0"/>
              <a:t>이 어플의 경우 바코드 인식을 통해 제품명과 사진을 불러오는 기능과 유통기한이 다가옴에 따라 알림을 주는 방식은 같았으나</a:t>
            </a:r>
            <a:r>
              <a:rPr lang="en-US" altLang="ko-KR" dirty="0"/>
              <a:t>, </a:t>
            </a:r>
            <a:r>
              <a:rPr lang="ko-KR" altLang="en-US" dirty="0"/>
              <a:t>소셜 로그인을 통해 기숙사와 같은 냉장고를 공유하는 상황에서 쓸 수 있는 팀 플레이 기능이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54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 </a:t>
            </a:r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 </a:t>
            </a:r>
            <a:r>
              <a:rPr lang="ko-KR" altLang="en-US" dirty="0"/>
              <a:t>유통기한이 다가옴에 따라 알림을 보내거나 사용자가 직접 원하는 날짜에 알람이 오게 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차별성은 </a:t>
            </a:r>
            <a:r>
              <a:rPr lang="en-US" altLang="ko-KR" dirty="0"/>
              <a:t>3</a:t>
            </a:r>
            <a:r>
              <a:rPr lang="ko-KR" altLang="en-US" dirty="0"/>
              <a:t>가지로 보고 있으며</a:t>
            </a:r>
            <a:r>
              <a:rPr lang="en-US" altLang="ko-KR" dirty="0"/>
              <a:t>, </a:t>
            </a:r>
            <a:r>
              <a:rPr lang="ko-KR" altLang="en-US" dirty="0"/>
              <a:t>첫 번째는 영양정보를 가져오는 것입니다</a:t>
            </a:r>
            <a:r>
              <a:rPr lang="en-US" altLang="ko-KR" dirty="0"/>
              <a:t>. </a:t>
            </a:r>
            <a:r>
              <a:rPr lang="ko-KR" altLang="en-US" dirty="0"/>
              <a:t>영양 정보를 가져오는 이유는 필립스에서 실시한 아시아 국가 개인건강관리 실태 조사 결과를 보면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예방적 건강관리의 중요성을 인식하며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51%</a:t>
            </a:r>
            <a:r>
              <a:rPr lang="ko-KR" altLang="en-US" dirty="0"/>
              <a:t>는 건강 상태 유지를 위해 자기관리를 실천할 수 있다고 답변했습니다</a:t>
            </a:r>
            <a:r>
              <a:rPr lang="en-US" altLang="ko-KR" dirty="0"/>
              <a:t>. </a:t>
            </a:r>
            <a:r>
              <a:rPr lang="ko-KR" altLang="en-US" dirty="0"/>
              <a:t>또한 한국인이 개인건강관리를 위해 더 </a:t>
            </a:r>
            <a:r>
              <a:rPr lang="ko-KR" altLang="en-US" dirty="0" err="1"/>
              <a:t>신경쓰는</a:t>
            </a:r>
            <a:r>
              <a:rPr lang="ko-KR" altLang="en-US" dirty="0"/>
              <a:t> 것 중 </a:t>
            </a:r>
            <a:r>
              <a:rPr lang="en-US" altLang="ko-KR" dirty="0"/>
              <a:t>3</a:t>
            </a:r>
            <a:r>
              <a:rPr lang="ko-KR" altLang="en-US" dirty="0"/>
              <a:t>위가 건강한 식습관이며</a:t>
            </a:r>
            <a:r>
              <a:rPr lang="en-US" altLang="ko-KR" dirty="0"/>
              <a:t>, </a:t>
            </a:r>
            <a:r>
              <a:rPr lang="ko-KR" altLang="en-US" dirty="0"/>
              <a:t>음식에 대한 정보는 영양 정보에 들어있으므로 중요하다고 생각하기 때문에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2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 차별성은 음식 양에 따른 영양 정보입니다</a:t>
            </a:r>
            <a:r>
              <a:rPr lang="en-US" altLang="ko-KR" dirty="0"/>
              <a:t>. </a:t>
            </a:r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 </a:t>
            </a:r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8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6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CA755A-427D-4F18-9A84-FC470D2C4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4650" y="0"/>
            <a:ext cx="546735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0 h 6858000"/>
              <a:gd name="connsiteX2" fmla="*/ 4457700 w 4457700"/>
              <a:gd name="connsiteY2" fmla="*/ 6858000 h 6858000"/>
              <a:gd name="connsiteX3" fmla="*/ 0 w 4457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0"/>
                </a:ln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1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FCC8D-3C66-4061-B242-D4CC0CA88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886" y="-4983"/>
            <a:ext cx="4006652" cy="6891116"/>
          </a:xfrm>
          <a:custGeom>
            <a:avLst/>
            <a:gdLst>
              <a:gd name="connsiteX0" fmla="*/ 2296872 w 4006652"/>
              <a:gd name="connsiteY0" fmla="*/ 3528939 h 6891116"/>
              <a:gd name="connsiteX1" fmla="*/ 3544677 w 4006652"/>
              <a:gd name="connsiteY1" fmla="*/ 6891116 h 6891116"/>
              <a:gd name="connsiteX2" fmla="*/ 1485167 w 4006652"/>
              <a:gd name="connsiteY2" fmla="*/ 6877049 h 6891116"/>
              <a:gd name="connsiteX3" fmla="*/ 1036317 w 4006652"/>
              <a:gd name="connsiteY3" fmla="*/ 0 h 6891116"/>
              <a:gd name="connsiteX4" fmla="*/ 2380171 w 4006652"/>
              <a:gd name="connsiteY4" fmla="*/ 14067 h 6891116"/>
              <a:gd name="connsiteX5" fmla="*/ 2515023 w 4006652"/>
              <a:gd name="connsiteY5" fmla="*/ 582787 h 6891116"/>
              <a:gd name="connsiteX6" fmla="*/ 2747889 w 4006652"/>
              <a:gd name="connsiteY6" fmla="*/ 0 h 6891116"/>
              <a:gd name="connsiteX7" fmla="*/ 2970335 w 4006652"/>
              <a:gd name="connsiteY7" fmla="*/ 3516 h 6891116"/>
              <a:gd name="connsiteX8" fmla="*/ 2674002 w 4006652"/>
              <a:gd name="connsiteY8" fmla="*/ 1253260 h 6891116"/>
              <a:gd name="connsiteX9" fmla="*/ 4006652 w 4006652"/>
              <a:gd name="connsiteY9" fmla="*/ 6873533 h 6891116"/>
              <a:gd name="connsiteX10" fmla="*/ 3784206 w 4006652"/>
              <a:gd name="connsiteY10" fmla="*/ 6877049 h 6891116"/>
              <a:gd name="connsiteX11" fmla="*/ 2250594 w 4006652"/>
              <a:gd name="connsiteY11" fmla="*/ 3038929 h 6891116"/>
              <a:gd name="connsiteX12" fmla="*/ 1343854 w 4006652"/>
              <a:gd name="connsiteY12" fmla="*/ 6862982 h 6891116"/>
              <a:gd name="connsiteX13" fmla="*/ 0 w 4006652"/>
              <a:gd name="connsiteY13" fmla="*/ 6877049 h 6891116"/>
              <a:gd name="connsiteX14" fmla="*/ 1892103 w 4006652"/>
              <a:gd name="connsiteY14" fmla="*/ 2141747 h 68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6652" h="6891116">
                <a:moveTo>
                  <a:pt x="2296872" y="3528939"/>
                </a:moveTo>
                <a:lnTo>
                  <a:pt x="3544677" y="6891116"/>
                </a:lnTo>
                <a:lnTo>
                  <a:pt x="1485167" y="6877049"/>
                </a:lnTo>
                <a:close/>
                <a:moveTo>
                  <a:pt x="1036317" y="0"/>
                </a:moveTo>
                <a:lnTo>
                  <a:pt x="2380171" y="14067"/>
                </a:lnTo>
                <a:lnTo>
                  <a:pt x="2515023" y="582787"/>
                </a:lnTo>
                <a:lnTo>
                  <a:pt x="2747889" y="0"/>
                </a:lnTo>
                <a:lnTo>
                  <a:pt x="2970335" y="3516"/>
                </a:lnTo>
                <a:lnTo>
                  <a:pt x="2674002" y="1253260"/>
                </a:lnTo>
                <a:lnTo>
                  <a:pt x="4006652" y="6873533"/>
                </a:lnTo>
                <a:lnTo>
                  <a:pt x="3784206" y="6877049"/>
                </a:lnTo>
                <a:lnTo>
                  <a:pt x="2250594" y="3038929"/>
                </a:lnTo>
                <a:lnTo>
                  <a:pt x="1343854" y="6862982"/>
                </a:lnTo>
                <a:lnTo>
                  <a:pt x="0" y="6877049"/>
                </a:lnTo>
                <a:lnTo>
                  <a:pt x="1892103" y="2141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6B0033-0F47-463D-A3EB-14B6B1CA7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9049" y="337245"/>
            <a:ext cx="1371922" cy="3232870"/>
          </a:xfrm>
          <a:custGeom>
            <a:avLst/>
            <a:gdLst>
              <a:gd name="connsiteX0" fmla="*/ 25708 w 1371922"/>
              <a:gd name="connsiteY0" fmla="*/ 0 h 3232870"/>
              <a:gd name="connsiteX1" fmla="*/ 1371922 w 1371922"/>
              <a:gd name="connsiteY1" fmla="*/ 1307691 h 3232870"/>
              <a:gd name="connsiteX2" fmla="*/ 0 w 1371922"/>
              <a:gd name="connsiteY2" fmla="*/ 3232870 h 32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922" h="3232870">
                <a:moveTo>
                  <a:pt x="25708" y="0"/>
                </a:moveTo>
                <a:lnTo>
                  <a:pt x="1371922" y="1307691"/>
                </a:lnTo>
                <a:lnTo>
                  <a:pt x="0" y="3232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4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D612E1-FAC0-424E-8F62-9072A2A51129}"/>
              </a:ext>
            </a:extLst>
          </p:cNvPr>
          <p:cNvSpPr/>
          <p:nvPr userDrawn="1"/>
        </p:nvSpPr>
        <p:spPr>
          <a:xfrm>
            <a:off x="2446986" y="0"/>
            <a:ext cx="4881093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D10884-2F4F-4281-9AB0-098B5534EF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19111" y="1198846"/>
            <a:ext cx="3223821" cy="2213529"/>
          </a:xfrm>
          <a:custGeom>
            <a:avLst/>
            <a:gdLst>
              <a:gd name="connsiteX0" fmla="*/ 0 w 3223821"/>
              <a:gd name="connsiteY0" fmla="*/ 0 h 2213529"/>
              <a:gd name="connsiteX1" fmla="*/ 431463 w 3223821"/>
              <a:gd name="connsiteY1" fmla="*/ 0 h 2213529"/>
              <a:gd name="connsiteX2" fmla="*/ 543127 w 3223821"/>
              <a:gd name="connsiteY2" fmla="*/ 30385 h 2213529"/>
              <a:gd name="connsiteX3" fmla="*/ 601618 w 3223821"/>
              <a:gd name="connsiteY3" fmla="*/ 110904 h 2213529"/>
              <a:gd name="connsiteX4" fmla="*/ 905465 w 3223821"/>
              <a:gd name="connsiteY4" fmla="*/ 1265525 h 2213529"/>
              <a:gd name="connsiteX5" fmla="*/ 935850 w 3223821"/>
              <a:gd name="connsiteY5" fmla="*/ 1385545 h 2213529"/>
              <a:gd name="connsiteX6" fmla="*/ 958639 w 3223821"/>
              <a:gd name="connsiteY6" fmla="*/ 1519238 h 2213529"/>
              <a:gd name="connsiteX7" fmla="*/ 992062 w 3223821"/>
              <a:gd name="connsiteY7" fmla="*/ 1384785 h 2213529"/>
              <a:gd name="connsiteX8" fmla="*/ 1027004 w 3223821"/>
              <a:gd name="connsiteY8" fmla="*/ 1265525 h 2213529"/>
              <a:gd name="connsiteX9" fmla="*/ 1385544 w 3223821"/>
              <a:gd name="connsiteY9" fmla="*/ 110904 h 2213529"/>
              <a:gd name="connsiteX10" fmla="*/ 1444035 w 3223821"/>
              <a:gd name="connsiteY10" fmla="*/ 34183 h 2213529"/>
              <a:gd name="connsiteX11" fmla="*/ 1552660 w 3223821"/>
              <a:gd name="connsiteY11" fmla="*/ 0 h 2213529"/>
              <a:gd name="connsiteX12" fmla="*/ 1704584 w 3223821"/>
              <a:gd name="connsiteY12" fmla="*/ 0 h 2213529"/>
              <a:gd name="connsiteX13" fmla="*/ 1814729 w 3223821"/>
              <a:gd name="connsiteY13" fmla="*/ 29625 h 2213529"/>
              <a:gd name="connsiteX14" fmla="*/ 1874739 w 3223821"/>
              <a:gd name="connsiteY14" fmla="*/ 110904 h 2213529"/>
              <a:gd name="connsiteX15" fmla="*/ 2230240 w 3223821"/>
              <a:gd name="connsiteY15" fmla="*/ 1265525 h 2213529"/>
              <a:gd name="connsiteX16" fmla="*/ 2265183 w 3223821"/>
              <a:gd name="connsiteY16" fmla="*/ 1378708 h 2213529"/>
              <a:gd name="connsiteX17" fmla="*/ 2297087 w 3223821"/>
              <a:gd name="connsiteY17" fmla="*/ 1507084 h 2213529"/>
              <a:gd name="connsiteX18" fmla="*/ 2322154 w 3223821"/>
              <a:gd name="connsiteY18" fmla="*/ 1379468 h 2213529"/>
              <a:gd name="connsiteX19" fmla="*/ 2348741 w 3223821"/>
              <a:gd name="connsiteY19" fmla="*/ 1265525 h 2213529"/>
              <a:gd name="connsiteX20" fmla="*/ 2652588 w 3223821"/>
              <a:gd name="connsiteY20" fmla="*/ 110904 h 2213529"/>
              <a:gd name="connsiteX21" fmla="*/ 2710319 w 3223821"/>
              <a:gd name="connsiteY21" fmla="*/ 33423 h 2213529"/>
              <a:gd name="connsiteX22" fmla="*/ 2819704 w 3223821"/>
              <a:gd name="connsiteY22" fmla="*/ 0 h 2213529"/>
              <a:gd name="connsiteX23" fmla="*/ 3223821 w 3223821"/>
              <a:gd name="connsiteY23" fmla="*/ 0 h 2213529"/>
              <a:gd name="connsiteX24" fmla="*/ 2540165 w 3223821"/>
              <a:gd name="connsiteY24" fmla="*/ 2213529 h 2213529"/>
              <a:gd name="connsiteX25" fmla="*/ 2075278 w 3223821"/>
              <a:gd name="connsiteY25" fmla="*/ 2213529 h 2213529"/>
              <a:gd name="connsiteX26" fmla="*/ 1659007 w 3223821"/>
              <a:gd name="connsiteY26" fmla="*/ 841658 h 2213529"/>
              <a:gd name="connsiteX27" fmla="*/ 1636978 w 3223821"/>
              <a:gd name="connsiteY27" fmla="*/ 771773 h 2213529"/>
              <a:gd name="connsiteX28" fmla="*/ 1614949 w 3223821"/>
              <a:gd name="connsiteY28" fmla="*/ 691253 h 2213529"/>
              <a:gd name="connsiteX29" fmla="*/ 1592920 w 3223821"/>
              <a:gd name="connsiteY29" fmla="*/ 771773 h 2213529"/>
              <a:gd name="connsiteX30" fmla="*/ 1570891 w 3223821"/>
              <a:gd name="connsiteY30" fmla="*/ 841658 h 2213529"/>
              <a:gd name="connsiteX31" fmla="*/ 1148543 w 3223821"/>
              <a:gd name="connsiteY31" fmla="*/ 2213529 h 2213529"/>
              <a:gd name="connsiteX32" fmla="*/ 683656 w 3223821"/>
              <a:gd name="connsiteY32" fmla="*/ 2213529 h 221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23821" h="2213529">
                <a:moveTo>
                  <a:pt x="0" y="0"/>
                </a:moveTo>
                <a:lnTo>
                  <a:pt x="431463" y="0"/>
                </a:lnTo>
                <a:cubicBezTo>
                  <a:pt x="476027" y="0"/>
                  <a:pt x="513249" y="10128"/>
                  <a:pt x="543127" y="30385"/>
                </a:cubicBezTo>
                <a:cubicBezTo>
                  <a:pt x="573005" y="50641"/>
                  <a:pt x="592502" y="77481"/>
                  <a:pt x="601618" y="110904"/>
                </a:cubicBezTo>
                <a:lnTo>
                  <a:pt x="905465" y="1265525"/>
                </a:lnTo>
                <a:cubicBezTo>
                  <a:pt x="915593" y="1302999"/>
                  <a:pt x="925722" y="1343006"/>
                  <a:pt x="935850" y="1385545"/>
                </a:cubicBezTo>
                <a:cubicBezTo>
                  <a:pt x="945978" y="1428083"/>
                  <a:pt x="953574" y="1472648"/>
                  <a:pt x="958639" y="1519238"/>
                </a:cubicBezTo>
                <a:cubicBezTo>
                  <a:pt x="968767" y="1471635"/>
                  <a:pt x="979908" y="1426817"/>
                  <a:pt x="992062" y="1384785"/>
                </a:cubicBezTo>
                <a:cubicBezTo>
                  <a:pt x="1004216" y="1342753"/>
                  <a:pt x="1015863" y="1302999"/>
                  <a:pt x="1027004" y="1265525"/>
                </a:cubicBezTo>
                <a:lnTo>
                  <a:pt x="1385544" y="110904"/>
                </a:lnTo>
                <a:cubicBezTo>
                  <a:pt x="1394660" y="82545"/>
                  <a:pt x="1414156" y="56972"/>
                  <a:pt x="1444035" y="34183"/>
                </a:cubicBezTo>
                <a:cubicBezTo>
                  <a:pt x="1473913" y="11394"/>
                  <a:pt x="1510122" y="0"/>
                  <a:pt x="1552660" y="0"/>
                </a:cubicBezTo>
                <a:lnTo>
                  <a:pt x="1704584" y="0"/>
                </a:lnTo>
                <a:cubicBezTo>
                  <a:pt x="1749148" y="0"/>
                  <a:pt x="1785863" y="9875"/>
                  <a:pt x="1814729" y="29625"/>
                </a:cubicBezTo>
                <a:cubicBezTo>
                  <a:pt x="1843594" y="49375"/>
                  <a:pt x="1863598" y="76468"/>
                  <a:pt x="1874739" y="110904"/>
                </a:cubicBezTo>
                <a:lnTo>
                  <a:pt x="2230240" y="1265525"/>
                </a:lnTo>
                <a:cubicBezTo>
                  <a:pt x="2241381" y="1300974"/>
                  <a:pt x="2253029" y="1338702"/>
                  <a:pt x="2265183" y="1378708"/>
                </a:cubicBezTo>
                <a:cubicBezTo>
                  <a:pt x="2277337" y="1418715"/>
                  <a:pt x="2287971" y="1461507"/>
                  <a:pt x="2297087" y="1507084"/>
                </a:cubicBezTo>
                <a:cubicBezTo>
                  <a:pt x="2305189" y="1462519"/>
                  <a:pt x="2313545" y="1419981"/>
                  <a:pt x="2322154" y="1379468"/>
                </a:cubicBezTo>
                <a:cubicBezTo>
                  <a:pt x="2330763" y="1338955"/>
                  <a:pt x="2339625" y="1300974"/>
                  <a:pt x="2348741" y="1265525"/>
                </a:cubicBezTo>
                <a:lnTo>
                  <a:pt x="2652588" y="110904"/>
                </a:lnTo>
                <a:cubicBezTo>
                  <a:pt x="2660691" y="81532"/>
                  <a:pt x="2679935" y="55706"/>
                  <a:pt x="2710319" y="33423"/>
                </a:cubicBezTo>
                <a:cubicBezTo>
                  <a:pt x="2740704" y="11141"/>
                  <a:pt x="2777166" y="0"/>
                  <a:pt x="2819704" y="0"/>
                </a:cubicBezTo>
                <a:lnTo>
                  <a:pt x="3223821" y="0"/>
                </a:lnTo>
                <a:lnTo>
                  <a:pt x="2540165" y="2213529"/>
                </a:lnTo>
                <a:lnTo>
                  <a:pt x="2075278" y="2213529"/>
                </a:lnTo>
                <a:lnTo>
                  <a:pt x="1659007" y="841658"/>
                </a:lnTo>
                <a:cubicBezTo>
                  <a:pt x="1651917" y="820388"/>
                  <a:pt x="1644574" y="797093"/>
                  <a:pt x="1636978" y="771773"/>
                </a:cubicBezTo>
                <a:cubicBezTo>
                  <a:pt x="1629382" y="746452"/>
                  <a:pt x="1622039" y="719612"/>
                  <a:pt x="1614949" y="691253"/>
                </a:cubicBezTo>
                <a:cubicBezTo>
                  <a:pt x="1607859" y="719612"/>
                  <a:pt x="1600516" y="746452"/>
                  <a:pt x="1592920" y="771773"/>
                </a:cubicBezTo>
                <a:cubicBezTo>
                  <a:pt x="1585324" y="797093"/>
                  <a:pt x="1577981" y="820388"/>
                  <a:pt x="1570891" y="841658"/>
                </a:cubicBezTo>
                <a:lnTo>
                  <a:pt x="1148543" y="2213529"/>
                </a:lnTo>
                <a:lnTo>
                  <a:pt x="683656" y="2213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9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4887FF-4DA0-413E-8373-F398DE0DD385}"/>
              </a:ext>
            </a:extLst>
          </p:cNvPr>
          <p:cNvSpPr/>
          <p:nvPr userDrawn="1"/>
        </p:nvSpPr>
        <p:spPr>
          <a:xfrm>
            <a:off x="0" y="0"/>
            <a:ext cx="6096000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D72F27E-9450-457A-8799-D5FEDA13A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1288" y="1127516"/>
            <a:ext cx="1671189" cy="2434834"/>
          </a:xfrm>
          <a:custGeom>
            <a:avLst/>
            <a:gdLst/>
            <a:ahLst/>
            <a:cxnLst/>
            <a:rect l="l" t="t" r="r" b="b"/>
            <a:pathLst>
              <a:path w="1075668" h="1567191">
                <a:moveTo>
                  <a:pt x="585197" y="0"/>
                </a:moveTo>
                <a:cubicBezTo>
                  <a:pt x="632210" y="0"/>
                  <a:pt x="677994" y="3684"/>
                  <a:pt x="722550" y="11052"/>
                </a:cubicBezTo>
                <a:cubicBezTo>
                  <a:pt x="767107" y="18419"/>
                  <a:pt x="809383" y="29295"/>
                  <a:pt x="849378" y="43679"/>
                </a:cubicBezTo>
                <a:cubicBezTo>
                  <a:pt x="889374" y="58064"/>
                  <a:pt x="926738" y="75255"/>
                  <a:pt x="961471" y="95253"/>
                </a:cubicBezTo>
                <a:cubicBezTo>
                  <a:pt x="996204" y="115250"/>
                  <a:pt x="1027253" y="137879"/>
                  <a:pt x="1054618" y="163140"/>
                </a:cubicBezTo>
                <a:lnTo>
                  <a:pt x="966207" y="328384"/>
                </a:lnTo>
                <a:cubicBezTo>
                  <a:pt x="955682" y="345224"/>
                  <a:pt x="944631" y="357854"/>
                  <a:pt x="933053" y="366275"/>
                </a:cubicBezTo>
                <a:cubicBezTo>
                  <a:pt x="921475" y="374695"/>
                  <a:pt x="906565" y="378905"/>
                  <a:pt x="888321" y="378905"/>
                </a:cubicBezTo>
                <a:cubicBezTo>
                  <a:pt x="872183" y="378905"/>
                  <a:pt x="854816" y="373818"/>
                  <a:pt x="836222" y="363643"/>
                </a:cubicBezTo>
                <a:cubicBezTo>
                  <a:pt x="817627" y="353469"/>
                  <a:pt x="796577" y="342067"/>
                  <a:pt x="773071" y="329437"/>
                </a:cubicBezTo>
                <a:cubicBezTo>
                  <a:pt x="749565" y="316807"/>
                  <a:pt x="722726" y="305404"/>
                  <a:pt x="692554" y="295230"/>
                </a:cubicBezTo>
                <a:cubicBezTo>
                  <a:pt x="662382" y="285056"/>
                  <a:pt x="628000" y="279968"/>
                  <a:pt x="589407" y="279968"/>
                </a:cubicBezTo>
                <a:cubicBezTo>
                  <a:pt x="522748" y="279968"/>
                  <a:pt x="473105" y="294178"/>
                  <a:pt x="440477" y="322595"/>
                </a:cubicBezTo>
                <a:cubicBezTo>
                  <a:pt x="407849" y="351013"/>
                  <a:pt x="391535" y="389430"/>
                  <a:pt x="391535" y="437845"/>
                </a:cubicBezTo>
                <a:cubicBezTo>
                  <a:pt x="391535" y="468719"/>
                  <a:pt x="401359" y="494330"/>
                  <a:pt x="421005" y="514679"/>
                </a:cubicBezTo>
                <a:cubicBezTo>
                  <a:pt x="440652" y="535027"/>
                  <a:pt x="466439" y="552569"/>
                  <a:pt x="498365" y="567304"/>
                </a:cubicBezTo>
                <a:cubicBezTo>
                  <a:pt x="530291" y="582040"/>
                  <a:pt x="566778" y="595547"/>
                  <a:pt x="607826" y="607826"/>
                </a:cubicBezTo>
                <a:cubicBezTo>
                  <a:pt x="648874" y="620105"/>
                  <a:pt x="690799" y="633788"/>
                  <a:pt x="733602" y="648874"/>
                </a:cubicBezTo>
                <a:cubicBezTo>
                  <a:pt x="776404" y="663960"/>
                  <a:pt x="818329" y="681677"/>
                  <a:pt x="859377" y="702026"/>
                </a:cubicBezTo>
                <a:cubicBezTo>
                  <a:pt x="900425" y="722375"/>
                  <a:pt x="936912" y="748337"/>
                  <a:pt x="968838" y="779912"/>
                </a:cubicBezTo>
                <a:cubicBezTo>
                  <a:pt x="1000764" y="811487"/>
                  <a:pt x="1026551" y="849904"/>
                  <a:pt x="1046198" y="895162"/>
                </a:cubicBezTo>
                <a:cubicBezTo>
                  <a:pt x="1065845" y="940420"/>
                  <a:pt x="1075668" y="994975"/>
                  <a:pt x="1075668" y="1058828"/>
                </a:cubicBezTo>
                <a:cubicBezTo>
                  <a:pt x="1075668" y="1129697"/>
                  <a:pt x="1063389" y="1196005"/>
                  <a:pt x="1038830" y="1257753"/>
                </a:cubicBezTo>
                <a:cubicBezTo>
                  <a:pt x="1014272" y="1319500"/>
                  <a:pt x="978662" y="1373354"/>
                  <a:pt x="932000" y="1419313"/>
                </a:cubicBezTo>
                <a:cubicBezTo>
                  <a:pt x="885339" y="1465273"/>
                  <a:pt x="827802" y="1501409"/>
                  <a:pt x="759388" y="1527722"/>
                </a:cubicBezTo>
                <a:cubicBezTo>
                  <a:pt x="690975" y="1554035"/>
                  <a:pt x="613264" y="1567191"/>
                  <a:pt x="526257" y="1567191"/>
                </a:cubicBezTo>
                <a:cubicBezTo>
                  <a:pt x="478543" y="1567191"/>
                  <a:pt x="429952" y="1562280"/>
                  <a:pt x="380484" y="1552456"/>
                </a:cubicBezTo>
                <a:cubicBezTo>
                  <a:pt x="331016" y="1542633"/>
                  <a:pt x="283126" y="1528775"/>
                  <a:pt x="236816" y="1510882"/>
                </a:cubicBezTo>
                <a:cubicBezTo>
                  <a:pt x="190505" y="1492989"/>
                  <a:pt x="147001" y="1471764"/>
                  <a:pt x="106304" y="1447205"/>
                </a:cubicBezTo>
                <a:cubicBezTo>
                  <a:pt x="65607" y="1422646"/>
                  <a:pt x="30172" y="1395281"/>
                  <a:pt x="0" y="1365109"/>
                </a:cubicBezTo>
                <a:lnTo>
                  <a:pt x="105252" y="1198812"/>
                </a:lnTo>
                <a:cubicBezTo>
                  <a:pt x="113672" y="1186884"/>
                  <a:pt x="124723" y="1176885"/>
                  <a:pt x="138406" y="1168815"/>
                </a:cubicBezTo>
                <a:cubicBezTo>
                  <a:pt x="152088" y="1160746"/>
                  <a:pt x="166999" y="1156712"/>
                  <a:pt x="183138" y="1156712"/>
                </a:cubicBezTo>
                <a:cubicBezTo>
                  <a:pt x="204188" y="1156712"/>
                  <a:pt x="225414" y="1163377"/>
                  <a:pt x="246815" y="1176709"/>
                </a:cubicBezTo>
                <a:cubicBezTo>
                  <a:pt x="268216" y="1190041"/>
                  <a:pt x="292423" y="1204776"/>
                  <a:pt x="319438" y="1220915"/>
                </a:cubicBezTo>
                <a:cubicBezTo>
                  <a:pt x="346452" y="1237053"/>
                  <a:pt x="377502" y="1251788"/>
                  <a:pt x="412585" y="1265120"/>
                </a:cubicBezTo>
                <a:cubicBezTo>
                  <a:pt x="447669" y="1278452"/>
                  <a:pt x="489068" y="1285118"/>
                  <a:pt x="536782" y="1285118"/>
                </a:cubicBezTo>
                <a:cubicBezTo>
                  <a:pt x="601336" y="1285118"/>
                  <a:pt x="651506" y="1270909"/>
                  <a:pt x="687291" y="1242491"/>
                </a:cubicBezTo>
                <a:cubicBezTo>
                  <a:pt x="723077" y="1214073"/>
                  <a:pt x="740969" y="1168991"/>
                  <a:pt x="740969" y="1107243"/>
                </a:cubicBezTo>
                <a:cubicBezTo>
                  <a:pt x="740969" y="1071458"/>
                  <a:pt x="731146" y="1042338"/>
                  <a:pt x="711499" y="1019885"/>
                </a:cubicBezTo>
                <a:cubicBezTo>
                  <a:pt x="691852" y="997431"/>
                  <a:pt x="666065" y="978837"/>
                  <a:pt x="634139" y="964102"/>
                </a:cubicBezTo>
                <a:cubicBezTo>
                  <a:pt x="602213" y="949366"/>
                  <a:pt x="565901" y="936386"/>
                  <a:pt x="525204" y="925159"/>
                </a:cubicBezTo>
                <a:cubicBezTo>
                  <a:pt x="484507" y="913932"/>
                  <a:pt x="442757" y="901477"/>
                  <a:pt x="399955" y="887794"/>
                </a:cubicBezTo>
                <a:cubicBezTo>
                  <a:pt x="357153" y="874112"/>
                  <a:pt x="315403" y="857272"/>
                  <a:pt x="274706" y="837274"/>
                </a:cubicBezTo>
                <a:cubicBezTo>
                  <a:pt x="234009" y="817276"/>
                  <a:pt x="197697" y="790963"/>
                  <a:pt x="165771" y="758335"/>
                </a:cubicBezTo>
                <a:cubicBezTo>
                  <a:pt x="133845" y="725708"/>
                  <a:pt x="108058" y="685010"/>
                  <a:pt x="88411" y="636244"/>
                </a:cubicBezTo>
                <a:cubicBezTo>
                  <a:pt x="68765" y="587478"/>
                  <a:pt x="58941" y="527309"/>
                  <a:pt x="58941" y="455738"/>
                </a:cubicBezTo>
                <a:cubicBezTo>
                  <a:pt x="58941" y="398201"/>
                  <a:pt x="70519" y="342067"/>
                  <a:pt x="93674" y="287336"/>
                </a:cubicBezTo>
                <a:cubicBezTo>
                  <a:pt x="116829" y="232606"/>
                  <a:pt x="150861" y="183839"/>
                  <a:pt x="195768" y="141037"/>
                </a:cubicBezTo>
                <a:cubicBezTo>
                  <a:pt x="240675" y="98235"/>
                  <a:pt x="295756" y="64028"/>
                  <a:pt x="361012" y="38417"/>
                </a:cubicBezTo>
                <a:cubicBezTo>
                  <a:pt x="426268" y="12806"/>
                  <a:pt x="500996" y="0"/>
                  <a:pt x="5851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2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DC0CC6-D7FB-435E-83B1-31076EAF5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066799"/>
            <a:ext cx="12192001" cy="3448051"/>
          </a:xfrm>
          <a:custGeom>
            <a:avLst/>
            <a:gdLst>
              <a:gd name="connsiteX0" fmla="*/ 0 w 12192001"/>
              <a:gd name="connsiteY0" fmla="*/ 0 h 3448051"/>
              <a:gd name="connsiteX1" fmla="*/ 12192001 w 12192001"/>
              <a:gd name="connsiteY1" fmla="*/ 0 h 3448051"/>
              <a:gd name="connsiteX2" fmla="*/ 12192001 w 12192001"/>
              <a:gd name="connsiteY2" fmla="*/ 3448051 h 3448051"/>
              <a:gd name="connsiteX3" fmla="*/ 0 w 12192001"/>
              <a:gd name="connsiteY3" fmla="*/ 3448051 h 344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48051">
                <a:moveTo>
                  <a:pt x="0" y="0"/>
                </a:moveTo>
                <a:lnTo>
                  <a:pt x="12192001" y="0"/>
                </a:lnTo>
                <a:lnTo>
                  <a:pt x="12192001" y="3448051"/>
                </a:lnTo>
                <a:lnTo>
                  <a:pt x="0" y="3448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FC47DB-40E8-44E6-BE18-DF6C657F43BF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4556F-1FC6-4F84-966C-46F5E5452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6" y="725714"/>
            <a:ext cx="4700877" cy="6132286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A129447-5461-453D-A4B6-C3F1966C9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1600" y="1363663"/>
            <a:ext cx="2017713" cy="36877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8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2709004-E793-40B4-AE7F-CF9CDF138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397" y="950025"/>
            <a:ext cx="3863475" cy="4904509"/>
          </a:xfrm>
          <a:custGeom>
            <a:avLst/>
            <a:gdLst>
              <a:gd name="connsiteX0" fmla="*/ 0 w 3863475"/>
              <a:gd name="connsiteY0" fmla="*/ 0 h 4904509"/>
              <a:gd name="connsiteX1" fmla="*/ 3863475 w 3863475"/>
              <a:gd name="connsiteY1" fmla="*/ 0 h 4904509"/>
              <a:gd name="connsiteX2" fmla="*/ 3863475 w 3863475"/>
              <a:gd name="connsiteY2" fmla="*/ 4904509 h 4904509"/>
              <a:gd name="connsiteX3" fmla="*/ 0 w 3863475"/>
              <a:gd name="connsiteY3" fmla="*/ 4904509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475" h="4904509">
                <a:moveTo>
                  <a:pt x="0" y="0"/>
                </a:moveTo>
                <a:lnTo>
                  <a:pt x="3863475" y="0"/>
                </a:lnTo>
                <a:lnTo>
                  <a:pt x="3863475" y="4904509"/>
                </a:lnTo>
                <a:lnTo>
                  <a:pt x="0" y="4904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5A3D75-C941-42EA-9D50-E12DEA61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73829" y="0"/>
            <a:ext cx="3090863" cy="6858000"/>
          </a:xfrm>
          <a:custGeom>
            <a:avLst/>
            <a:gdLst>
              <a:gd name="connsiteX0" fmla="*/ 0 w 3090863"/>
              <a:gd name="connsiteY0" fmla="*/ 0 h 6858000"/>
              <a:gd name="connsiteX1" fmla="*/ 3090863 w 3090863"/>
              <a:gd name="connsiteY1" fmla="*/ 0 h 6858000"/>
              <a:gd name="connsiteX2" fmla="*/ 3090863 w 3090863"/>
              <a:gd name="connsiteY2" fmla="*/ 6858000 h 6858000"/>
              <a:gd name="connsiteX3" fmla="*/ 0 w 30908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863" h="6858000">
                <a:moveTo>
                  <a:pt x="0" y="0"/>
                </a:moveTo>
                <a:lnTo>
                  <a:pt x="3090863" y="0"/>
                </a:lnTo>
                <a:lnTo>
                  <a:pt x="3090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8922D-A4A7-4E50-BD37-AA15F92253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148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2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6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3" r:id="rId2"/>
    <p:sldLayoutId id="2147483681" r:id="rId3"/>
    <p:sldLayoutId id="2147483680" r:id="rId4"/>
    <p:sldLayoutId id="2147483679" r:id="rId5"/>
    <p:sldLayoutId id="2147483676" r:id="rId6"/>
    <p:sldLayoutId id="2147483672" r:id="rId7"/>
    <p:sldLayoutId id="2147483662" r:id="rId8"/>
    <p:sldLayoutId id="2147483670" r:id="rId9"/>
    <p:sldLayoutId id="2147483660" r:id="rId10"/>
    <p:sldLayoutId id="2147483659" r:id="rId11"/>
    <p:sldLayoutId id="2147483658" r:id="rId12"/>
    <p:sldLayoutId id="2147483657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37.PNG"/><Relationship Id="rId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4.png"/><Relationship Id="rId7" Type="http://schemas.openxmlformats.org/officeDocument/2006/relationships/image" Target="../media/image1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43.svg"/><Relationship Id="rId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ify.net/download/free-templates/presentations/magazine-minimal-modern-free-presentat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visualdive.com/2020/07/%EC%95%BD-%EC%A2%85%EB%A5%98%EB%B3%84-%EC%9C%A0%ED%86%B5%EA%B8%B0%ED%95%9C/" TargetMode="External"/><Relationship Id="rId5" Type="http://schemas.openxmlformats.org/officeDocument/2006/relationships/hyperlink" Target="http://earthact.org/community/bbs/board.php?device=pc&amp;bo_table=note&amp;wr_id=56" TargetMode="External"/><Relationship Id="rId4" Type="http://schemas.openxmlformats.org/officeDocument/2006/relationships/hyperlink" Target="https://www.citywaste.or.kr/EgovPageLink.do?link=/ucwmsNew/portal/sysInfo/sysInfo0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03-3.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약품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B3C49-2079-2533-E264-E73A5FF21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19" y="209154"/>
            <a:ext cx="5119724" cy="6399655"/>
          </a:xfrm>
          <a:prstGeom prst="rect">
            <a:avLst/>
          </a:prstGeom>
        </p:spPr>
      </p:pic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C0BF23A8-CC3F-C877-7FEE-3C3872DFA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4" y="3488350"/>
            <a:ext cx="2703114" cy="1892180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31DD15EA-6E51-DF3E-D45C-CBBAD91C2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61" y="229984"/>
            <a:ext cx="6398031" cy="6398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134959-FD42-C486-D733-934C5DB588D0}"/>
              </a:ext>
            </a:extLst>
          </p:cNvPr>
          <p:cNvSpPr txBox="1"/>
          <p:nvPr/>
        </p:nvSpPr>
        <p:spPr>
          <a:xfrm>
            <a:off x="738557" y="6279514"/>
            <a:ext cx="547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한국병원약사회에서 권장하는 약의 종류별 유통기한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04-1. 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9382B-290A-730B-A4F3-3ABA5CEC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74" y="2393973"/>
            <a:ext cx="3569964" cy="2678622"/>
          </a:xfrm>
          <a:prstGeom prst="rect">
            <a:avLst/>
          </a:prstGeom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A3FF876B-85CF-F9BF-56EC-798978F4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30" y="690592"/>
            <a:ext cx="4267765" cy="1370399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A3757437-DAB2-C43D-273D-D4E5E8AF3D6B}"/>
              </a:ext>
            </a:extLst>
          </p:cNvPr>
          <p:cNvSpPr txBox="1"/>
          <p:nvPr/>
        </p:nvSpPr>
        <p:spPr>
          <a:xfrm>
            <a:off x="2110940" y="5045903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바코드 인식으로</a:t>
            </a:r>
            <a:endParaRPr lang="en-US" altLang="ko-KR" dirty="0"/>
          </a:p>
          <a:p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영양정보 획득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53B3AEC-C5E9-6209-54FF-DF74CE287A8D}"/>
              </a:ext>
            </a:extLst>
          </p:cNvPr>
          <p:cNvSpPr txBox="1"/>
          <p:nvPr/>
        </p:nvSpPr>
        <p:spPr>
          <a:xfrm>
            <a:off x="7366228" y="2405853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유통기한 입력을 통한 알림 설정</a:t>
            </a: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0EADA107-ACF8-6D5D-A6E8-19157B8F0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72" y="3773815"/>
            <a:ext cx="766870" cy="766870"/>
          </a:xfrm>
          <a:prstGeom prst="rect">
            <a:avLst/>
          </a:prstGeom>
        </p:spPr>
      </p:pic>
      <p:pic>
        <p:nvPicPr>
          <p:cNvPr id="235" name="그림 234" descr="커튼이(가) 표시된 사진&#10;&#10;자동 생성된 설명">
            <a:extLst>
              <a:ext uri="{FF2B5EF4-FFF2-40B4-BE49-F238E27FC236}">
                <a16:creationId xmlns:a16="http://schemas.microsoft.com/office/drawing/2014/main" id="{02FCE250-43D5-250D-E17C-494EDCE79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453957"/>
            <a:ext cx="1343588" cy="893664"/>
          </a:xfrm>
          <a:prstGeom prst="rect">
            <a:avLst/>
          </a:prstGeom>
        </p:spPr>
      </p:pic>
      <p:pic>
        <p:nvPicPr>
          <p:cNvPr id="236" name="그림 235" descr="화살이(가) 표시된 사진&#10;&#10;자동 생성된 설명">
            <a:extLst>
              <a:ext uri="{FF2B5EF4-FFF2-40B4-BE49-F238E27FC236}">
                <a16:creationId xmlns:a16="http://schemas.microsoft.com/office/drawing/2014/main" id="{1A6AB63A-EF97-4A89-C3D3-DB81C5E0F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52" y="4128987"/>
            <a:ext cx="823397" cy="823397"/>
          </a:xfrm>
          <a:prstGeom prst="rect">
            <a:avLst/>
          </a:prstGeom>
        </p:spPr>
      </p:pic>
      <p:pic>
        <p:nvPicPr>
          <p:cNvPr id="237" name="그림 236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89FF4C65-1DB8-0605-0D3C-2B3E7186AD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725" y="3440711"/>
            <a:ext cx="2343149" cy="1906910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6CDD6EDB-9FAC-C54F-5B23-9FA673D31B96}"/>
              </a:ext>
            </a:extLst>
          </p:cNvPr>
          <p:cNvSpPr txBox="1"/>
          <p:nvPr/>
        </p:nvSpPr>
        <p:spPr>
          <a:xfrm>
            <a:off x="5572260" y="5521077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3-1). </a:t>
            </a:r>
            <a:r>
              <a:rPr lang="ko-KR" altLang="en-US" dirty="0"/>
              <a:t>바코드가 없으면 세부 사항을 직접 입력할 수 있는 기능</a:t>
            </a:r>
            <a:endParaRPr lang="en-US" altLang="ko-KR" dirty="0"/>
          </a:p>
          <a:p>
            <a:pPr algn="ctr"/>
            <a:r>
              <a:rPr lang="en-US" altLang="ko-KR" dirty="0"/>
              <a:t>3-2). </a:t>
            </a:r>
            <a:r>
              <a:rPr lang="ko-KR" altLang="en-US" dirty="0"/>
              <a:t>바코드 인식이 안되면 제품명을 검색하는 기능</a:t>
            </a:r>
          </a:p>
        </p:txBody>
      </p:sp>
    </p:spTree>
    <p:extLst>
      <p:ext uri="{BB962C8B-B14F-4D97-AF65-F5344CB8AC3E}">
        <p14:creationId xmlns:p14="http://schemas.microsoft.com/office/powerpoint/2010/main" val="409153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04-2. </a:t>
            </a:r>
            <a:r>
              <a:rPr lang="ko-KR" altLang="en-US" sz="2000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E80D83D5-40FA-F3CB-38FD-25CFC7974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4" y="2539356"/>
            <a:ext cx="4535994" cy="92115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72FE459C-9B14-5240-40E1-EED87775DB51}"/>
              </a:ext>
            </a:extLst>
          </p:cNvPr>
          <p:cNvSpPr txBox="1"/>
          <p:nvPr/>
        </p:nvSpPr>
        <p:spPr>
          <a:xfrm>
            <a:off x="390466" y="3640219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유통기한을 사진으로 찍어 인식하는 기능</a:t>
            </a:r>
          </a:p>
        </p:txBody>
      </p:sp>
      <p:pic>
        <p:nvPicPr>
          <p:cNvPr id="230" name="그림 229" descr="실내이(가) 표시된 사진&#10;&#10;자동 생성된 설명">
            <a:extLst>
              <a:ext uri="{FF2B5EF4-FFF2-40B4-BE49-F238E27FC236}">
                <a16:creationId xmlns:a16="http://schemas.microsoft.com/office/drawing/2014/main" id="{7C6D4384-15E0-3F64-A784-57C64FEEA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4" y="4189262"/>
            <a:ext cx="2703114" cy="1892180"/>
          </a:xfrm>
          <a:prstGeom prst="rect">
            <a:avLst/>
          </a:prstGeom>
        </p:spPr>
      </p:pic>
      <p:pic>
        <p:nvPicPr>
          <p:cNvPr id="231" name="그림 230" descr="화살이(가) 표시된 사진&#10;&#10;자동 생성된 설명">
            <a:extLst>
              <a:ext uri="{FF2B5EF4-FFF2-40B4-BE49-F238E27FC236}">
                <a16:creationId xmlns:a16="http://schemas.microsoft.com/office/drawing/2014/main" id="{681CFD67-61BE-54EA-9B68-429636845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58" y="4602377"/>
            <a:ext cx="823397" cy="823397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827F412B-C03D-717B-0AA8-B3C025538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02" y="4243551"/>
            <a:ext cx="1712501" cy="1712501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422BC865-6343-4873-0644-58821BB1AF64}"/>
              </a:ext>
            </a:extLst>
          </p:cNvPr>
          <p:cNvSpPr txBox="1"/>
          <p:nvPr/>
        </p:nvSpPr>
        <p:spPr>
          <a:xfrm>
            <a:off x="390466" y="6081018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약품의 유통기한을 알려주는 기능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C1302975-9812-5570-0AD8-2C7C96F22C8A}"/>
              </a:ext>
            </a:extLst>
          </p:cNvPr>
          <p:cNvSpPr txBox="1"/>
          <p:nvPr/>
        </p:nvSpPr>
        <p:spPr>
          <a:xfrm>
            <a:off x="5617890" y="2544639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3-1). </a:t>
            </a:r>
            <a:r>
              <a:rPr lang="ko-KR" altLang="en-US" dirty="0"/>
              <a:t>보관 장소에 따른 유통기한 추천 기능</a:t>
            </a:r>
            <a:endParaRPr lang="en-US" altLang="ko-KR" dirty="0"/>
          </a:p>
          <a:p>
            <a:pPr algn="ctr"/>
            <a:r>
              <a:rPr lang="en-US" altLang="ko-KR" dirty="0"/>
              <a:t>3-2). </a:t>
            </a:r>
            <a:r>
              <a:rPr lang="ko-KR" altLang="en-US" dirty="0"/>
              <a:t>냉장고에 있는 식재료를 활용한 요리 레시피 추천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03990-B0B9-52BA-FE96-2DB454ADF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124"/>
            <a:ext cx="2686050" cy="24462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A6FBB-C731-F05B-CDF4-DFBAC705AC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84" y="766870"/>
            <a:ext cx="1401849" cy="1401849"/>
          </a:xfrm>
          <a:prstGeom prst="rect">
            <a:avLst/>
          </a:prstGeom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ADC982A5-9EF1-C01D-0921-A42FF2EB6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587" y="1056095"/>
            <a:ext cx="823397" cy="823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A821E-77E1-A898-EC3F-8A94883FB4B0}"/>
              </a:ext>
            </a:extLst>
          </p:cNvPr>
          <p:cNvSpPr txBox="1"/>
          <p:nvPr/>
        </p:nvSpPr>
        <p:spPr>
          <a:xfrm>
            <a:off x="5672280" y="5874381"/>
            <a:ext cx="618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4). </a:t>
            </a:r>
            <a:r>
              <a:rPr lang="ko-KR" altLang="en-US" dirty="0"/>
              <a:t>나이와 성별을 입력하면 권장 영양소 섭취량이 나오고</a:t>
            </a:r>
            <a:endParaRPr lang="en-US" altLang="ko-KR" dirty="0"/>
          </a:p>
          <a:p>
            <a:pPr algn="ctr"/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사라지거나 바뀐</a:t>
            </a:r>
            <a:r>
              <a:rPr lang="en-US" altLang="ko-KR" dirty="0"/>
              <a:t>)</a:t>
            </a:r>
            <a:r>
              <a:rPr lang="ko-KR" altLang="en-US" dirty="0"/>
              <a:t>음식들의 </a:t>
            </a:r>
            <a:endParaRPr lang="en-US" altLang="ko-KR" dirty="0"/>
          </a:p>
          <a:p>
            <a:pPr algn="ctr"/>
            <a:r>
              <a:rPr lang="ko-KR" altLang="en-US" dirty="0"/>
              <a:t>영양성분을</a:t>
            </a:r>
            <a:r>
              <a:rPr lang="en-US" altLang="ko-KR" dirty="0"/>
              <a:t> </a:t>
            </a:r>
            <a:r>
              <a:rPr lang="ko-KR" altLang="en-US" dirty="0"/>
              <a:t>더하여 권장 영양소 섭취량과 비교하는 기능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FD7867-1D66-64FE-B9F8-E0A87228C5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1" y="3760022"/>
            <a:ext cx="1065265" cy="10652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E4783E-C7AF-6386-CB82-F46F747899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255" y="4755942"/>
            <a:ext cx="954493" cy="984321"/>
          </a:xfrm>
          <a:prstGeom prst="rect">
            <a:avLst/>
          </a:prstGeom>
        </p:spPr>
      </p:pic>
      <p:pic>
        <p:nvPicPr>
          <p:cNvPr id="17" name="그림 16" descr="화살이(가) 표시된 사진&#10;&#10;자동 생성된 설명">
            <a:extLst>
              <a:ext uri="{FF2B5EF4-FFF2-40B4-BE49-F238E27FC236}">
                <a16:creationId xmlns:a16="http://schemas.microsoft.com/office/drawing/2014/main" id="{4BF14D54-FFAC-6E87-CC0B-AEC93002A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184" y="4424705"/>
            <a:ext cx="823397" cy="823397"/>
          </a:xfrm>
          <a:prstGeom prst="rect">
            <a:avLst/>
          </a:prstGeom>
        </p:spPr>
      </p:pic>
      <p:pic>
        <p:nvPicPr>
          <p:cNvPr id="19" name="그림 18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11A9CB43-CD4D-4E43-E321-3DD987FB9B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7" y="3958078"/>
            <a:ext cx="3493894" cy="15845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561CAC-CFCB-FF2C-7B5D-B2D7FAE49CFE}"/>
              </a:ext>
            </a:extLst>
          </p:cNvPr>
          <p:cNvSpPr txBox="1"/>
          <p:nvPr/>
        </p:nvSpPr>
        <p:spPr>
          <a:xfrm>
            <a:off x="9041682" y="5597382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국민영양통계</a:t>
            </a:r>
          </a:p>
        </p:txBody>
      </p:sp>
    </p:spTree>
    <p:extLst>
      <p:ext uri="{BB962C8B-B14F-4D97-AF65-F5344CB8AC3E}">
        <p14:creationId xmlns:p14="http://schemas.microsoft.com/office/powerpoint/2010/main" val="300559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20C6C5DD-DFEC-11BC-CC9B-BD73F4208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" y="1829039"/>
            <a:ext cx="6307282" cy="3429585"/>
          </a:xfrm>
          <a:prstGeom prst="rect">
            <a:avLst/>
          </a:prstGeom>
        </p:spPr>
      </p:pic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2A13FC8A-8555-36CB-B7DE-B29467B35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43656"/>
            <a:ext cx="5181600" cy="2800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AF157-6FAC-26ED-8462-4D76DECDA8D0}"/>
              </a:ext>
            </a:extLst>
          </p:cNvPr>
          <p:cNvSpPr txBox="1"/>
          <p:nvPr/>
        </p:nvSpPr>
        <p:spPr>
          <a:xfrm>
            <a:off x="2107346" y="5394201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안드로이드 스튜디오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5B133-1CBB-CF48-989C-85F8A961B76D}"/>
              </a:ext>
            </a:extLst>
          </p:cNvPr>
          <p:cNvSpPr txBox="1"/>
          <p:nvPr/>
        </p:nvSpPr>
        <p:spPr>
          <a:xfrm>
            <a:off x="9314072" y="53942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977FB-9A4E-620C-369F-540914DF8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" y="2190733"/>
            <a:ext cx="6322876" cy="2578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29C04-17E0-7897-20C0-E75A08484302}"/>
              </a:ext>
            </a:extLst>
          </p:cNvPr>
          <p:cNvSpPr txBox="1"/>
          <p:nvPr/>
        </p:nvSpPr>
        <p:spPr>
          <a:xfrm>
            <a:off x="2232037" y="490469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3D00CAD-9ACE-D9B2-A7B0-7ADDE45AD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5" y="1906486"/>
            <a:ext cx="5782534" cy="3234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147A2F-1969-13C1-8FE8-CEE71149D59A}"/>
              </a:ext>
            </a:extLst>
          </p:cNvPr>
          <p:cNvSpPr txBox="1"/>
          <p:nvPr/>
        </p:nvSpPr>
        <p:spPr>
          <a:xfrm>
            <a:off x="2252298" y="541618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웹 프레임워크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9B573C9-A752-ACD1-D489-17496A53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0338" y="1906486"/>
            <a:ext cx="4909712" cy="1787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03F918-F1BC-1C8E-69E0-F2C298EE7D6E}"/>
              </a:ext>
            </a:extLst>
          </p:cNvPr>
          <p:cNvSpPr txBox="1"/>
          <p:nvPr/>
        </p:nvSpPr>
        <p:spPr>
          <a:xfrm>
            <a:off x="8888041" y="3920460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0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2" grpId="1"/>
      <p:bldP spid="12" grpId="2"/>
      <p:bldP spid="17" grpId="0"/>
      <p:bldP spid="17" grpId="1"/>
      <p:bldP spid="20" grpId="0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B3F6F5-61E3-71A1-5E17-C37E9F45EC35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8805E-D405-4CFC-6E5B-5B7E64B20CC7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9F6742-1193-B895-5E37-774525A6C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9" y="3080330"/>
            <a:ext cx="1648691" cy="1648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595B8F-9112-7D64-F223-2867ABBDD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1461028"/>
            <a:ext cx="2780988" cy="177632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A7A43F8-AD09-1DD0-C67B-2D169B89F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4098123"/>
            <a:ext cx="2851210" cy="2595540"/>
          </a:xfrm>
          <a:prstGeom prst="rect">
            <a:avLst/>
          </a:prstGeom>
        </p:spPr>
      </p:pic>
      <p:pic>
        <p:nvPicPr>
          <p:cNvPr id="19" name="그림 18" descr="화살이(가) 표시된 사진&#10;&#10;자동 생성된 설명">
            <a:extLst>
              <a:ext uri="{FF2B5EF4-FFF2-40B4-BE49-F238E27FC236}">
                <a16:creationId xmlns:a16="http://schemas.microsoft.com/office/drawing/2014/main" id="{1C8FA35F-F056-0E6F-6DF9-294F59E58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0175">
            <a:off x="2286143" y="2655331"/>
            <a:ext cx="793282" cy="793282"/>
          </a:xfrm>
          <a:prstGeom prst="rect">
            <a:avLst/>
          </a:prstGeom>
        </p:spPr>
      </p:pic>
      <p:pic>
        <p:nvPicPr>
          <p:cNvPr id="20" name="그림 19" descr="화살이(가) 표시된 사진&#10;&#10;자동 생성된 설명">
            <a:extLst>
              <a:ext uri="{FF2B5EF4-FFF2-40B4-BE49-F238E27FC236}">
                <a16:creationId xmlns:a16="http://schemas.microsoft.com/office/drawing/2014/main" id="{BC7F6A27-778A-969B-28F9-F5424C143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540">
            <a:off x="2286142" y="4128591"/>
            <a:ext cx="793282" cy="7932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7A1336-F142-89E8-191C-7A5630EEE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904" y="1461028"/>
            <a:ext cx="2451506" cy="1834156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7991EE71-D49C-2896-5606-182091912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9" y="1981464"/>
            <a:ext cx="793282" cy="793282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91D7CA40-7730-D306-F081-BD057B262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57" y="5187326"/>
            <a:ext cx="793282" cy="7932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A0CEBB-D092-D9B7-6FF2-C3C18443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751" y="3769061"/>
            <a:ext cx="2245808" cy="3024822"/>
          </a:xfrm>
          <a:prstGeom prst="rect">
            <a:avLst/>
          </a:prstGeom>
        </p:spPr>
      </p:pic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DA198217-3BDE-2C63-5822-0DADBD45E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084">
            <a:off x="10035411" y="2413739"/>
            <a:ext cx="793282" cy="793282"/>
          </a:xfrm>
          <a:prstGeom prst="rect">
            <a:avLst/>
          </a:prstGeom>
        </p:spPr>
      </p:pic>
      <p:pic>
        <p:nvPicPr>
          <p:cNvPr id="28" name="그림 27" descr="화살이(가) 표시된 사진&#10;&#10;자동 생성된 설명">
            <a:extLst>
              <a:ext uri="{FF2B5EF4-FFF2-40B4-BE49-F238E27FC236}">
                <a16:creationId xmlns:a16="http://schemas.microsoft.com/office/drawing/2014/main" id="{29102748-3E59-86BF-953E-06449FD2B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7070">
            <a:off x="10106596" y="4384509"/>
            <a:ext cx="793282" cy="7932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8F0F30-5BD2-8D96-DAD3-E2E30F364B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44" y="3080330"/>
            <a:ext cx="1343013" cy="13430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787DF1F-D82C-4452-37CD-514AE762A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5" y="3292816"/>
            <a:ext cx="1343013" cy="1343013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E19940B-0467-6A25-5F03-37657CA4D6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4109" y="2992973"/>
            <a:ext cx="4817918" cy="1754023"/>
          </a:xfrm>
          <a:prstGeom prst="rect">
            <a:avLst/>
          </a:prstGeom>
        </p:spPr>
      </p:pic>
      <p:pic>
        <p:nvPicPr>
          <p:cNvPr id="35" name="그림 34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B64417EB-3769-28C1-BF8C-EA9934F47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82" y="2629952"/>
            <a:ext cx="2808961" cy="2285999"/>
          </a:xfrm>
          <a:prstGeom prst="rect">
            <a:avLst/>
          </a:prstGeom>
        </p:spPr>
      </p:pic>
      <p:pic>
        <p:nvPicPr>
          <p:cNvPr id="36" name="그림 35" descr="화살이(가) 표시된 사진&#10;&#10;자동 생성된 설명">
            <a:extLst>
              <a:ext uri="{FF2B5EF4-FFF2-40B4-BE49-F238E27FC236}">
                <a16:creationId xmlns:a16="http://schemas.microsoft.com/office/drawing/2014/main" id="{3A252461-E718-07F3-6418-78C402D9C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84" y="3473343"/>
            <a:ext cx="793282" cy="793282"/>
          </a:xfrm>
          <a:prstGeom prst="rect">
            <a:avLst/>
          </a:prstGeom>
        </p:spPr>
      </p:pic>
      <p:pic>
        <p:nvPicPr>
          <p:cNvPr id="37" name="그림 36" descr="화살이(가) 표시된 사진&#10;&#10;자동 생성된 설명">
            <a:extLst>
              <a:ext uri="{FF2B5EF4-FFF2-40B4-BE49-F238E27FC236}">
                <a16:creationId xmlns:a16="http://schemas.microsoft.com/office/drawing/2014/main" id="{3BDF98D6-0116-60F1-D247-DC262EE63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89" y="3319798"/>
            <a:ext cx="793282" cy="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 err="1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주차별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계획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A67F2-C5AB-840A-75BA-B3846D3FBD4A}"/>
              </a:ext>
            </a:extLst>
          </p:cNvPr>
          <p:cNvSpPr txBox="1"/>
          <p:nvPr/>
        </p:nvSpPr>
        <p:spPr>
          <a:xfrm>
            <a:off x="2389134" y="664697"/>
            <a:ext cx="6963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팀원끼리 의견 공유하여 공통된 주제 결정 및 분석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개발 책 공부</a:t>
            </a:r>
            <a:endParaRPr lang="ko-KR" altLang="en-US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EF948-FDE2-1E37-4147-FDC4BB4A3BD4}"/>
              </a:ext>
            </a:extLst>
          </p:cNvPr>
          <p:cNvSpPr txBox="1"/>
          <p:nvPr/>
        </p:nvSpPr>
        <p:spPr>
          <a:xfrm>
            <a:off x="2381101" y="1586564"/>
            <a:ext cx="6929436" cy="4992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어플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UI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디자인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 개발 책 공부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 err="1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ZXing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라이브러리를 사용한 바코드 스캔 기능 구현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</a:t>
            </a: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개발 책 공부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Flask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웹 프레임워크를 사용하여 서버 구현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코리아넷 홈페이지에서 바코드 숫자 검색 기능 및 </a:t>
            </a:r>
            <a:r>
              <a:rPr lang="ko-KR" altLang="ko-KR" sz="1800" kern="100" dirty="0" err="1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크롤링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하여 제품명과 </a:t>
            </a:r>
            <a:r>
              <a:rPr lang="en-US" altLang="ko-KR" sz="1800" kern="1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제품 사진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가져오는 기능 구현</a:t>
            </a:r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8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 err="1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fatsecret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홈페이지에서 제품명 검색 기능 및 크롤링하여 제품의 영양정보 가져오는 기능 구현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9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위의 데이터를 가공하여 다시 안드로이드 어플로 가져오는 기능 구현</a:t>
            </a:r>
            <a:endParaRPr lang="en-US" altLang="ko-KR" sz="1800" dirty="0">
              <a:effectLst/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10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: 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섭취한 식품들의 영양정보와 권장 영양소 비교 기능 등의 부가 기능 구현</a:t>
            </a:r>
            <a:endParaRPr lang="en-US" altLang="ko-KR" dirty="0"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1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자료 출처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5016E-D94E-F002-5DBC-47260A127ECA}"/>
              </a:ext>
            </a:extLst>
          </p:cNvPr>
          <p:cNvSpPr txBox="1"/>
          <p:nvPr/>
        </p:nvSpPr>
        <p:spPr>
          <a:xfrm>
            <a:off x="1766123" y="2171341"/>
            <a:ext cx="92786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      </a:t>
            </a:r>
            <a:r>
              <a:rPr lang="ko-KR" altLang="en-US" sz="1200" dirty="0"/>
              <a:t>기타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템플릿 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3"/>
              </a:rPr>
              <a:t>https://pixelify.net/download/free-templates/presentations/magazine-minimal-modern-free-presentation/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사진 출처 </a:t>
            </a:r>
            <a:r>
              <a:rPr lang="en-US" altLang="ko-KR" sz="1200" dirty="0"/>
              <a:t>: https://www.pngwing.com/ko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기획배경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발생현황 사진 </a:t>
            </a:r>
            <a:r>
              <a:rPr lang="en-US" altLang="ko-KR" sz="1200" dirty="0"/>
              <a:t>1 : </a:t>
            </a:r>
            <a:r>
              <a:rPr lang="en-US" altLang="ko-KR" sz="1200" dirty="0">
                <a:hlinkClick r:id="rId4"/>
              </a:rPr>
              <a:t>https://www.citywaste.or.kr/EgovPageLink.do?link=/ucwmsNew/portal/sysInfo/sysInfo07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위치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음식물류 폐기물 발생 현황과 시사점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분류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음식물쓰레기 줄이기</a:t>
            </a:r>
            <a:r>
              <a:rPr lang="en-US" altLang="ko-KR" sz="1200" dirty="0"/>
              <a:t>! </a:t>
            </a:r>
            <a:r>
              <a:rPr lang="ko-KR" altLang="en-US" sz="1200" dirty="0"/>
              <a:t>하나뿐인 지구를 지키는 위대한 실천입니다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228600" indent="-228600">
              <a:buAutoNum type="arabicPeriod" startAt="4"/>
            </a:pPr>
            <a:r>
              <a:rPr lang="ko-KR" altLang="en-US" sz="1200" dirty="0"/>
              <a:t>핵심 기능 </a:t>
            </a:r>
            <a:r>
              <a:rPr lang="en-US" altLang="ko-KR" sz="1200" dirty="0"/>
              <a:t>&amp; </a:t>
            </a:r>
            <a:r>
              <a:rPr lang="ko-KR" altLang="en-US" sz="1200" dirty="0"/>
              <a:t>부가 기능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폐의약품 환경오염</a:t>
            </a:r>
          </a:p>
          <a:p>
            <a:r>
              <a:rPr lang="en-US" altLang="ko-KR" sz="1200" dirty="0">
                <a:hlinkClick r:id="rId5"/>
              </a:rPr>
              <a:t>http://earthact.org/community/bbs/board.php?device=pc&amp;bo_table=note&amp;wr_id=56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약 유통기한</a:t>
            </a:r>
          </a:p>
          <a:p>
            <a:r>
              <a:rPr lang="en-US" altLang="ko-KR" sz="1200" dirty="0">
                <a:hlinkClick r:id="rId6"/>
              </a:rPr>
              <a:t>https://www.visualdive.com/2020/07/%EC%95%BD-%EC%A2%85%EB%A5%98%EB%B3%84-%EC%9C%A0%ED%86%B5%EA%B8%B0%ED%95%9C/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국민영양통계 </a:t>
            </a:r>
            <a:r>
              <a:rPr lang="en-US" altLang="ko-KR" sz="1200" dirty="0"/>
              <a:t>: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성별에 따른 영양소 섭취량</a:t>
            </a:r>
            <a:endParaRPr lang="en-US" altLang="ko-KR" sz="1200" dirty="0"/>
          </a:p>
          <a:p>
            <a:r>
              <a:rPr lang="en-US" altLang="ko-KR" sz="1200" dirty="0"/>
              <a:t>https://www.khidi.or.kr/kps/dhraStat/result5?menuId=MENU01657&amp;gubun=age2&amp;year=2020</a:t>
            </a:r>
          </a:p>
        </p:txBody>
      </p:sp>
    </p:spTree>
    <p:extLst>
      <p:ext uri="{BB962C8B-B14F-4D97-AF65-F5344CB8AC3E}">
        <p14:creationId xmlns:p14="http://schemas.microsoft.com/office/powerpoint/2010/main" val="148877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기획 배경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유사 프로젝트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본 프로젝트 소개 및 차별성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핵심기능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부가기능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프로젝트에 사용된 언어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프레임워크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출처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B62F6-4377-DD6F-3AF8-85EA8B13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3" y="1861704"/>
            <a:ext cx="9157673" cy="385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83B43A03-0B46-D8F9-D2D1-B46470C63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33" y="1469966"/>
            <a:ext cx="5448300" cy="39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5012838" y="5801751"/>
            <a:ext cx="6946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환경부 </a:t>
            </a:r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</a:rPr>
              <a:t>음식물쓰레기 줄이기</a:t>
            </a:r>
            <a:r>
              <a:rPr lang="en-US" altLang="ko-KR" sz="1500" dirty="0">
                <a:solidFill>
                  <a:prstClr val="black"/>
                </a:solidFill>
              </a:rPr>
              <a:t>! </a:t>
            </a:r>
            <a:r>
              <a:rPr lang="ko-KR" altLang="en-US" sz="1500" dirty="0">
                <a:solidFill>
                  <a:prstClr val="black"/>
                </a:solidFill>
              </a:rPr>
              <a:t>하나뿐인 지구를 지키는 위대한 실천입니다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A8146-5CBC-A27B-5656-21241BC8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00" y="1176006"/>
            <a:ext cx="3283527" cy="4538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D6240-417D-BB5D-570E-9AF371DE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75" y="1988393"/>
            <a:ext cx="4862776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689BB-5DC3-AC82-0F0A-D1FED22C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3" y="0"/>
            <a:ext cx="3248526" cy="6858000"/>
          </a:xfrm>
          <a:prstGeom prst="rect">
            <a:avLst/>
          </a:prstGeom>
        </p:spPr>
      </p:pic>
      <p:pic>
        <p:nvPicPr>
          <p:cNvPr id="8" name="그림 7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1E4DC395-6B37-5745-5CB6-C99F543B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87" y="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01970D-3853-C7D7-985A-004A7FF10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4" y="4387288"/>
            <a:ext cx="1120184" cy="1022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유통기한 관리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9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BEEP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로고이(가) 표시된 사진&#10;&#10;자동 생성된 설명">
            <a:extLst>
              <a:ext uri="{FF2B5EF4-FFF2-40B4-BE49-F238E27FC236}">
                <a16:creationId xmlns:a16="http://schemas.microsoft.com/office/drawing/2014/main" id="{1285FD78-B73B-B543-512E-4D4E1EC4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715" y="4030181"/>
            <a:ext cx="1427019" cy="1427019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254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D89FEB-EC36-CE77-ACCE-EC74E61EF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3" y="-2"/>
            <a:ext cx="324852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A3B20F-02FF-5448-82A5-E3DDC5FBF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22A75C-DA80-0A9C-1A6A-E87B210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84" y="-2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모래 시계, 오렌지이(가) 표시된 사진&#10;&#10;자동 생성된 설명">
            <a:extLst>
              <a:ext uri="{FF2B5EF4-FFF2-40B4-BE49-F238E27FC236}">
                <a16:creationId xmlns:a16="http://schemas.microsoft.com/office/drawing/2014/main" id="{9A7DFC8D-8975-0B33-D350-467EDDEF2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8" y="2043999"/>
            <a:ext cx="3203682" cy="3203682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AE8BC0-006A-4269-6E74-43CF6AA91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13" y="2363317"/>
            <a:ext cx="2803386" cy="28033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커튼이(가) 표시된 사진&#10;&#10;자동 생성된 설명">
            <a:extLst>
              <a:ext uri="{FF2B5EF4-FFF2-40B4-BE49-F238E27FC236}">
                <a16:creationId xmlns:a16="http://schemas.microsoft.com/office/drawing/2014/main" id="{F681FAA2-FBC8-96EC-E3B5-33C921857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987" y="2862969"/>
            <a:ext cx="2769616" cy="1756063"/>
          </a:xfrm>
          <a:prstGeom prst="rect">
            <a:avLst/>
          </a:prstGeom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33B43D09-46B8-D85E-33EC-1272DF22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4882">
            <a:off x="5328701" y="2654201"/>
            <a:ext cx="1039091" cy="1039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FCE37D-C9C5-7485-4B5A-0755CBBEE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362" y="432038"/>
            <a:ext cx="4005695" cy="29969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43666F-40FF-1518-3633-158845C7C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883" y="3543573"/>
            <a:ext cx="2245808" cy="3024822"/>
          </a:xfrm>
          <a:prstGeom prst="rect">
            <a:avLst/>
          </a:prstGeom>
        </p:spPr>
      </p:pic>
      <p:pic>
        <p:nvPicPr>
          <p:cNvPr id="18" name="그림 17" descr="화살이(가) 표시된 사진&#10;&#10;자동 생성된 설명">
            <a:extLst>
              <a:ext uri="{FF2B5EF4-FFF2-40B4-BE49-F238E27FC236}">
                <a16:creationId xmlns:a16="http://schemas.microsoft.com/office/drawing/2014/main" id="{83CE84C0-E7BA-53E5-2AB7-201BA9FD9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5270">
            <a:off x="5328700" y="3923015"/>
            <a:ext cx="1039091" cy="10390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DCD204-D403-7971-9B67-74DBC0280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75" y="2496821"/>
            <a:ext cx="2151076" cy="21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76BC3-5782-13DC-F68B-CDC24BF6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1" y="2409713"/>
            <a:ext cx="2245808" cy="302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C54B04-BFF5-4F03-E50A-3E9DFAAC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140" y="2409713"/>
            <a:ext cx="3867150" cy="2876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FD99C9-0EF3-5A95-2053-94CBF725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980" y="2409714"/>
            <a:ext cx="3676650" cy="2876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80C056-AA73-763E-E933-59E134329F71}"/>
              </a:ext>
            </a:extLst>
          </p:cNvPr>
          <p:cNvSpPr txBox="1"/>
          <p:nvPr/>
        </p:nvSpPr>
        <p:spPr>
          <a:xfrm>
            <a:off x="6530458" y="5478072"/>
            <a:ext cx="49984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/>
              <a:t>필립스</a:t>
            </a:r>
            <a:r>
              <a:rPr lang="en-US" altLang="ko-KR" sz="1500" dirty="0"/>
              <a:t>, ‘</a:t>
            </a:r>
            <a:r>
              <a:rPr lang="ko-KR" altLang="en-US" sz="1500" dirty="0"/>
              <a:t>아시아 국가 개인건강관리 실태 조사’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03-1.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2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F6408E2-D700-2409-6D6F-DDD5ACF7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42" y="2384526"/>
            <a:ext cx="1484471" cy="14844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1126639" y="550017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03-2.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음식 양에 따른</a:t>
            </a:r>
            <a:endParaRPr lang="en-US" altLang="ko-KR" sz="1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40A7F2-C225-7ACA-98DD-31AD52C8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6012">
            <a:off x="4661647" y="2017362"/>
            <a:ext cx="823397" cy="823397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B31A4BA5-2C39-123F-922A-60A2E9C0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4" y="3360566"/>
            <a:ext cx="823397" cy="823397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678A773D-4F20-A925-7D16-FC569895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142">
            <a:off x="4664941" y="4698076"/>
            <a:ext cx="823397" cy="823397"/>
          </a:xfrm>
          <a:prstGeom prst="rect">
            <a:avLst/>
          </a:prstGeom>
        </p:spPr>
      </p:pic>
      <p:pic>
        <p:nvPicPr>
          <p:cNvPr id="8" name="그림 7" descr="케이크, 접시, 초콜릿, 장식된이(가) 표시된 사진&#10;&#10;자동 생성된 설명">
            <a:extLst>
              <a:ext uri="{FF2B5EF4-FFF2-40B4-BE49-F238E27FC236}">
                <a16:creationId xmlns:a16="http://schemas.microsoft.com/office/drawing/2014/main" id="{51C41CAE-F5CC-C3EA-9723-6D505A2E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4" y="2475694"/>
            <a:ext cx="4353791" cy="3123845"/>
          </a:xfrm>
          <a:prstGeom prst="rect">
            <a:avLst/>
          </a:prstGeom>
        </p:spPr>
      </p:pic>
      <p:pic>
        <p:nvPicPr>
          <p:cNvPr id="12" name="그림 11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22094E3-5FB0-AC7E-ADCE-679B94A4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5" y="2423722"/>
            <a:ext cx="1484471" cy="1484471"/>
          </a:xfrm>
          <a:prstGeom prst="rect">
            <a:avLst/>
          </a:prstGeom>
        </p:spPr>
      </p:pic>
      <p:pic>
        <p:nvPicPr>
          <p:cNvPr id="17" name="그림 1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F17791C0-16BF-E91D-7CEF-16FDF94D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0" y="2809653"/>
            <a:ext cx="1484471" cy="1484471"/>
          </a:xfrm>
          <a:prstGeom prst="rect">
            <a:avLst/>
          </a:prstGeom>
        </p:spPr>
      </p:pic>
      <p:pic>
        <p:nvPicPr>
          <p:cNvPr id="18" name="그림 1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ADBF0CC3-0A65-DD2B-5DA3-D9E90B8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81" y="2647505"/>
            <a:ext cx="1484471" cy="1484471"/>
          </a:xfrm>
          <a:prstGeom prst="rect">
            <a:avLst/>
          </a:prstGeom>
        </p:spPr>
      </p:pic>
      <p:pic>
        <p:nvPicPr>
          <p:cNvPr id="20" name="그림 19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BA9AD46-B4EA-1619-8563-DF301AAE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6" y="505049"/>
            <a:ext cx="1102161" cy="1102161"/>
          </a:xfrm>
          <a:prstGeom prst="rect">
            <a:avLst/>
          </a:prstGeom>
        </p:spPr>
      </p:pic>
      <p:pic>
        <p:nvPicPr>
          <p:cNvPr id="21" name="그림 20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9A944F4D-AA90-B977-5B5D-CE2DCBF5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97" y="697627"/>
            <a:ext cx="1102161" cy="1102161"/>
          </a:xfrm>
          <a:prstGeom prst="rect">
            <a:avLst/>
          </a:prstGeom>
        </p:spPr>
      </p:pic>
      <p:pic>
        <p:nvPicPr>
          <p:cNvPr id="24" name="그림 23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CECAFC8-357E-FCED-1F4C-3498E5F9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79" y="4766769"/>
            <a:ext cx="1252571" cy="1252571"/>
          </a:xfrm>
          <a:prstGeom prst="rect">
            <a:avLst/>
          </a:prstGeom>
        </p:spPr>
      </p:pic>
      <p:pic>
        <p:nvPicPr>
          <p:cNvPr id="25" name="그림 24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44F5A8F2-C004-6B8C-4F07-24F7550F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65" y="4634321"/>
            <a:ext cx="1252571" cy="1252571"/>
          </a:xfrm>
          <a:prstGeom prst="rect">
            <a:avLst/>
          </a:prstGeom>
        </p:spPr>
      </p:pic>
      <p:pic>
        <p:nvPicPr>
          <p:cNvPr id="26" name="그림 25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8D2FAE6-73FF-5D6A-FE79-907804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0" y="5011234"/>
            <a:ext cx="1252571" cy="1252571"/>
          </a:xfrm>
          <a:prstGeom prst="rect">
            <a:avLst/>
          </a:prstGeom>
        </p:spPr>
      </p:pic>
      <p:pic>
        <p:nvPicPr>
          <p:cNvPr id="27" name="그림 2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01A21E6C-C3A6-F9D1-429E-2B4C0219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19" y="4807035"/>
            <a:ext cx="1252571" cy="1252571"/>
          </a:xfrm>
          <a:prstGeom prst="rect">
            <a:avLst/>
          </a:prstGeom>
        </p:spPr>
      </p:pic>
      <p:pic>
        <p:nvPicPr>
          <p:cNvPr id="28" name="그림 2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D03B560-BDD4-7D7D-11E5-5371EE98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37" y="5255699"/>
            <a:ext cx="1252571" cy="1252571"/>
          </a:xfrm>
          <a:prstGeom prst="rect">
            <a:avLst/>
          </a:prstGeom>
        </p:spPr>
      </p:pic>
      <p:pic>
        <p:nvPicPr>
          <p:cNvPr id="29" name="그림 2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D952EB6-FBBB-DD7B-1F57-936F9DB6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2" y="5121683"/>
            <a:ext cx="1252571" cy="12525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4B23F0-3C0C-94AB-DBED-20AA26BF7D62}"/>
              </a:ext>
            </a:extLst>
          </p:cNvPr>
          <p:cNvSpPr txBox="1"/>
          <p:nvPr/>
        </p:nvSpPr>
        <p:spPr>
          <a:xfrm>
            <a:off x="1492864" y="212569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8</a:t>
            </a:r>
            <a:r>
              <a:rPr lang="ko-KR" altLang="en-US" dirty="0"/>
              <a:t>조각 케이크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F10022-7D81-5B5F-E865-1BE510B0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505049"/>
            <a:ext cx="1102160" cy="1484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D4033C-489C-BCD8-0020-E9E6A232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2647505"/>
            <a:ext cx="1102160" cy="1484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8F3223-77CA-1E1B-CA3B-F84CA78E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0" y="4857303"/>
            <a:ext cx="1102160" cy="148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7116A7-0F37-3792-BD78-91DEB39873BD}"/>
              </a:ext>
            </a:extLst>
          </p:cNvPr>
          <p:cNvSpPr txBox="1"/>
          <p:nvPr/>
        </p:nvSpPr>
        <p:spPr>
          <a:xfrm>
            <a:off x="9031396" y="20352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1/4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D1014-70B1-121D-19BE-4269F8125E46}"/>
              </a:ext>
            </a:extLst>
          </p:cNvPr>
          <p:cNvSpPr txBox="1"/>
          <p:nvPr/>
        </p:nvSpPr>
        <p:spPr>
          <a:xfrm>
            <a:off x="9031395" y="4144417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1/2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F211-8623-86C7-E5B3-45AF4CEA4A9A}"/>
              </a:ext>
            </a:extLst>
          </p:cNvPr>
          <p:cNvSpPr txBox="1"/>
          <p:nvPr/>
        </p:nvSpPr>
        <p:spPr>
          <a:xfrm>
            <a:off x="9022116" y="6333536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3/4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5E039-4F9C-3C49-FF4B-E6DDE76E91DD}"/>
              </a:ext>
            </a:extLst>
          </p:cNvPr>
          <p:cNvSpPr txBox="1"/>
          <p:nvPr/>
        </p:nvSpPr>
        <p:spPr>
          <a:xfrm>
            <a:off x="6107178" y="177887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2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4745B-B56F-8B03-05B4-C167593125C4}"/>
              </a:ext>
            </a:extLst>
          </p:cNvPr>
          <p:cNvSpPr txBox="1"/>
          <p:nvPr/>
        </p:nvSpPr>
        <p:spPr>
          <a:xfrm>
            <a:off x="6067791" y="432147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4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F831-408D-C250-CFFD-170475EFC7DA}"/>
              </a:ext>
            </a:extLst>
          </p:cNvPr>
          <p:cNvSpPr txBox="1"/>
          <p:nvPr/>
        </p:nvSpPr>
        <p:spPr>
          <a:xfrm>
            <a:off x="6173261" y="650838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6</a:t>
            </a:r>
            <a:r>
              <a:rPr lang="ko-KR" altLang="en-US" sz="1200" dirty="0"/>
              <a:t>조각이 남음</a:t>
            </a:r>
          </a:p>
        </p:txBody>
      </p:sp>
    </p:spTree>
    <p:extLst>
      <p:ext uri="{BB962C8B-B14F-4D97-AF65-F5344CB8AC3E}">
        <p14:creationId xmlns:p14="http://schemas.microsoft.com/office/powerpoint/2010/main" val="1938501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1481</Words>
  <Application>Microsoft Office PowerPoint</Application>
  <PresentationFormat>와이드스크린</PresentationFormat>
  <Paragraphs>161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Gill Sans</vt:lpstr>
      <vt:lpstr>Nanum Gothic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이성호</cp:lastModifiedBy>
  <cp:revision>455</cp:revision>
  <dcterms:created xsi:type="dcterms:W3CDTF">2018-02-15T12:13:41Z</dcterms:created>
  <dcterms:modified xsi:type="dcterms:W3CDTF">2023-04-16T11:04:16Z</dcterms:modified>
</cp:coreProperties>
</file>